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  <p:sldMasterId id="2147483735" r:id="rId2"/>
  </p:sldMasterIdLst>
  <p:notesMasterIdLst>
    <p:notesMasterId r:id="rId91"/>
  </p:notesMasterIdLst>
  <p:handoutMasterIdLst>
    <p:handoutMasterId r:id="rId92"/>
  </p:handoutMasterIdLst>
  <p:sldIdLst>
    <p:sldId id="1880" r:id="rId3"/>
    <p:sldId id="1886" r:id="rId4"/>
    <p:sldId id="1881" r:id="rId5"/>
    <p:sldId id="1882" r:id="rId6"/>
    <p:sldId id="1877" r:id="rId7"/>
    <p:sldId id="1885" r:id="rId8"/>
    <p:sldId id="1856" r:id="rId9"/>
    <p:sldId id="1692" r:id="rId10"/>
    <p:sldId id="1666" r:id="rId11"/>
    <p:sldId id="1774" r:id="rId12"/>
    <p:sldId id="1775" r:id="rId13"/>
    <p:sldId id="1855" r:id="rId14"/>
    <p:sldId id="1671" r:id="rId15"/>
    <p:sldId id="1864" r:id="rId16"/>
    <p:sldId id="1778" r:id="rId17"/>
    <p:sldId id="1780" r:id="rId18"/>
    <p:sldId id="1887" r:id="rId19"/>
    <p:sldId id="1865" r:id="rId20"/>
    <p:sldId id="1781" r:id="rId21"/>
    <p:sldId id="1783" r:id="rId22"/>
    <p:sldId id="1866" r:id="rId23"/>
    <p:sldId id="1785" r:id="rId24"/>
    <p:sldId id="1678" r:id="rId25"/>
    <p:sldId id="1888" r:id="rId26"/>
    <p:sldId id="1867" r:id="rId27"/>
    <p:sldId id="1787" r:id="rId28"/>
    <p:sldId id="1868" r:id="rId29"/>
    <p:sldId id="1788" r:id="rId30"/>
    <p:sldId id="1790" r:id="rId31"/>
    <p:sldId id="1869" r:id="rId32"/>
    <p:sldId id="1870" r:id="rId33"/>
    <p:sldId id="1794" r:id="rId34"/>
    <p:sldId id="1871" r:id="rId35"/>
    <p:sldId id="1796" r:id="rId36"/>
    <p:sldId id="1798" r:id="rId37"/>
    <p:sldId id="1872" r:id="rId38"/>
    <p:sldId id="1800" r:id="rId39"/>
    <p:sldId id="1873" r:id="rId40"/>
    <p:sldId id="1879" r:id="rId41"/>
    <p:sldId id="1801" r:id="rId42"/>
    <p:sldId id="1802" r:id="rId43"/>
    <p:sldId id="1803" r:id="rId44"/>
    <p:sldId id="1804" r:id="rId45"/>
    <p:sldId id="1805" r:id="rId46"/>
    <p:sldId id="1806" r:id="rId47"/>
    <p:sldId id="1807" r:id="rId48"/>
    <p:sldId id="1808" r:id="rId49"/>
    <p:sldId id="1809" r:id="rId50"/>
    <p:sldId id="1810" r:id="rId51"/>
    <p:sldId id="1814" r:id="rId52"/>
    <p:sldId id="1816" r:id="rId53"/>
    <p:sldId id="1875" r:id="rId54"/>
    <p:sldId id="1818" r:id="rId55"/>
    <p:sldId id="1819" r:id="rId56"/>
    <p:sldId id="1820" r:id="rId57"/>
    <p:sldId id="1821" r:id="rId58"/>
    <p:sldId id="1835" r:id="rId59"/>
    <p:sldId id="1836" r:id="rId60"/>
    <p:sldId id="1822" r:id="rId61"/>
    <p:sldId id="1823" r:id="rId62"/>
    <p:sldId id="1826" r:id="rId63"/>
    <p:sldId id="1827" r:id="rId64"/>
    <p:sldId id="1828" r:id="rId65"/>
    <p:sldId id="1829" r:id="rId66"/>
    <p:sldId id="1830" r:id="rId67"/>
    <p:sldId id="1831" r:id="rId68"/>
    <p:sldId id="1832" r:id="rId69"/>
    <p:sldId id="1833" r:id="rId70"/>
    <p:sldId id="1834" r:id="rId71"/>
    <p:sldId id="1837" r:id="rId72"/>
    <p:sldId id="1838" r:id="rId73"/>
    <p:sldId id="1839" r:id="rId74"/>
    <p:sldId id="1840" r:id="rId75"/>
    <p:sldId id="1841" r:id="rId76"/>
    <p:sldId id="1842" r:id="rId77"/>
    <p:sldId id="1843" r:id="rId78"/>
    <p:sldId id="1844" r:id="rId79"/>
    <p:sldId id="1845" r:id="rId80"/>
    <p:sldId id="1846" r:id="rId81"/>
    <p:sldId id="1847" r:id="rId82"/>
    <p:sldId id="1848" r:id="rId83"/>
    <p:sldId id="1849" r:id="rId84"/>
    <p:sldId id="1850" r:id="rId85"/>
    <p:sldId id="1851" r:id="rId86"/>
    <p:sldId id="1852" r:id="rId87"/>
    <p:sldId id="1853" r:id="rId88"/>
    <p:sldId id="1854" r:id="rId89"/>
    <p:sldId id="1750" r:id="rId90"/>
  </p:sldIdLst>
  <p:sldSz cx="9144000" cy="5143500" type="screen16x9"/>
  <p:notesSz cx="6858000" cy="9144000"/>
  <p:defaultTextStyle>
    <a:defPPr>
      <a:defRPr lang="fi-FI"/>
    </a:defPPr>
    <a:lvl1pPr algn="l" rtl="0" fontAlgn="base">
      <a:spcBef>
        <a:spcPct val="20000"/>
      </a:spcBef>
      <a:spcAft>
        <a:spcPct val="0"/>
      </a:spcAft>
      <a:buFont typeface="Arial" charset="0"/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1pPr>
    <a:lvl2pPr marL="455613" indent="1588" algn="l" rtl="0" fontAlgn="base">
      <a:spcBef>
        <a:spcPct val="20000"/>
      </a:spcBef>
      <a:spcAft>
        <a:spcPct val="0"/>
      </a:spcAft>
      <a:buFont typeface="Arial" charset="0"/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2pPr>
    <a:lvl3pPr marL="912813" indent="1588" algn="l" rtl="0" fontAlgn="base">
      <a:spcBef>
        <a:spcPct val="20000"/>
      </a:spcBef>
      <a:spcAft>
        <a:spcPct val="0"/>
      </a:spcAft>
      <a:buFont typeface="Arial" charset="0"/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3pPr>
    <a:lvl4pPr marL="1370013" indent="1588" algn="l" rtl="0" fontAlgn="base">
      <a:spcBef>
        <a:spcPct val="20000"/>
      </a:spcBef>
      <a:spcAft>
        <a:spcPct val="0"/>
      </a:spcAft>
      <a:buFont typeface="Arial" charset="0"/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4pPr>
    <a:lvl5pPr marL="1827213" indent="1588" algn="l" rtl="0" fontAlgn="base">
      <a:spcBef>
        <a:spcPct val="20000"/>
      </a:spcBef>
      <a:spcAft>
        <a:spcPct val="0"/>
      </a:spcAft>
      <a:buFont typeface="Arial" charset="0"/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rebuchet MS" pitchFamily="96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EB83E03E-195F-4588-BA9C-87CAE50CC123}">
          <p14:sldIdLst>
            <p14:sldId id="1880"/>
            <p14:sldId id="1886"/>
            <p14:sldId id="1881"/>
            <p14:sldId id="1882"/>
            <p14:sldId id="1877"/>
            <p14:sldId id="1885"/>
            <p14:sldId id="1856"/>
            <p14:sldId id="1692"/>
            <p14:sldId id="1666"/>
            <p14:sldId id="1774"/>
            <p14:sldId id="1775"/>
            <p14:sldId id="1855"/>
            <p14:sldId id="1671"/>
            <p14:sldId id="1864"/>
            <p14:sldId id="1778"/>
            <p14:sldId id="1780"/>
            <p14:sldId id="1887"/>
            <p14:sldId id="1865"/>
            <p14:sldId id="1781"/>
            <p14:sldId id="1783"/>
            <p14:sldId id="1866"/>
            <p14:sldId id="1785"/>
            <p14:sldId id="1678"/>
            <p14:sldId id="1888"/>
            <p14:sldId id="1867"/>
            <p14:sldId id="1787"/>
            <p14:sldId id="1868"/>
            <p14:sldId id="1788"/>
            <p14:sldId id="1790"/>
            <p14:sldId id="1869"/>
            <p14:sldId id="1870"/>
            <p14:sldId id="1794"/>
            <p14:sldId id="1871"/>
            <p14:sldId id="1796"/>
            <p14:sldId id="1798"/>
            <p14:sldId id="1872"/>
            <p14:sldId id="1800"/>
            <p14:sldId id="1873"/>
            <p14:sldId id="1879"/>
            <p14:sldId id="1801"/>
            <p14:sldId id="1802"/>
            <p14:sldId id="1803"/>
            <p14:sldId id="1804"/>
            <p14:sldId id="1805"/>
            <p14:sldId id="1806"/>
            <p14:sldId id="1807"/>
            <p14:sldId id="1808"/>
            <p14:sldId id="1809"/>
            <p14:sldId id="1810"/>
            <p14:sldId id="1814"/>
            <p14:sldId id="1816"/>
            <p14:sldId id="1875"/>
            <p14:sldId id="1818"/>
            <p14:sldId id="1819"/>
            <p14:sldId id="1820"/>
            <p14:sldId id="1821"/>
            <p14:sldId id="1835"/>
            <p14:sldId id="1836"/>
            <p14:sldId id="1822"/>
            <p14:sldId id="1823"/>
            <p14:sldId id="1826"/>
            <p14:sldId id="1827"/>
            <p14:sldId id="1828"/>
            <p14:sldId id="1829"/>
            <p14:sldId id="1830"/>
            <p14:sldId id="1831"/>
            <p14:sldId id="1832"/>
            <p14:sldId id="1833"/>
            <p14:sldId id="1834"/>
            <p14:sldId id="1837"/>
            <p14:sldId id="1838"/>
            <p14:sldId id="1839"/>
            <p14:sldId id="1840"/>
            <p14:sldId id="1841"/>
            <p14:sldId id="1842"/>
            <p14:sldId id="1843"/>
            <p14:sldId id="1844"/>
            <p14:sldId id="1845"/>
            <p14:sldId id="1846"/>
            <p14:sldId id="1847"/>
            <p14:sldId id="1848"/>
            <p14:sldId id="1849"/>
            <p14:sldId id="1850"/>
            <p14:sldId id="1851"/>
            <p14:sldId id="1852"/>
            <p14:sldId id="1853"/>
            <p14:sldId id="1854"/>
            <p14:sldId id="1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4" pos="5193" userDrawn="1">
          <p15:clr>
            <a:srgbClr val="A4A3A4"/>
          </p15:clr>
        </p15:guide>
        <p15:guide id="5" pos="3152" userDrawn="1">
          <p15:clr>
            <a:srgbClr val="A4A3A4"/>
          </p15:clr>
        </p15:guide>
        <p15:guide id="6" orient="horz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33FF"/>
    <a:srgbClr val="F7FE98"/>
    <a:srgbClr val="FFFFFF"/>
    <a:srgbClr val="1B06BA"/>
    <a:srgbClr val="080808"/>
    <a:srgbClr val="339933"/>
    <a:srgbClr val="B5880B"/>
    <a:srgbClr val="E87071"/>
    <a:srgbClr val="00B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6" autoAdjust="0"/>
    <p:restoredTop sz="91345" autoAdjust="0"/>
  </p:normalViewPr>
  <p:slideViewPr>
    <p:cSldViewPr>
      <p:cViewPr varScale="1">
        <p:scale>
          <a:sx n="95" d="100"/>
          <a:sy n="95" d="100"/>
        </p:scale>
        <p:origin x="441" y="42"/>
      </p:cViewPr>
      <p:guideLst>
        <p:guide orient="horz" pos="3838"/>
        <p:guide pos="295"/>
        <p:guide pos="5193"/>
        <p:guide pos="3152"/>
        <p:guide orient="horz" pos="28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58CD87A4-0184-412C-A44A-3DA728178AFF}" type="slidenum">
              <a:rPr lang="en-GB" altLang="zh-CN"/>
              <a:pPr>
                <a:defRPr/>
              </a:pPr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357266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BB8C311E-5859-4E0C-A0F3-4690A095D6BE}" type="slidenum">
              <a:rPr lang="fi-FI" altLang="zh-CN"/>
              <a:pPr>
                <a:defRPr/>
              </a:pPr>
              <a:t>‹#›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17204162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C311E-5859-4E0C-A0F3-4690A095D6BE}" type="slidenum">
              <a:rPr lang="fi-FI" altLang="zh-CN" smtClean="0"/>
              <a:pPr>
                <a:defRPr/>
              </a:pPr>
              <a:t>1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376868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C311E-5859-4E0C-A0F3-4690A095D6BE}" type="slidenum">
              <a:rPr lang="fi-FI" altLang="zh-CN" smtClean="0"/>
              <a:pPr>
                <a:defRPr/>
              </a:pPr>
              <a:t>20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303965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C311E-5859-4E0C-A0F3-4690A095D6BE}" type="slidenum">
              <a:rPr lang="fi-FI" altLang="zh-CN" smtClean="0"/>
              <a:pPr>
                <a:defRPr/>
              </a:pPr>
              <a:t>22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1743761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Referential integrity constraints other than foreign key constraints are not shown explicitly in schema diagrams. We will study a different diagrammatic representation called the entity-relationship diagram later, in Chapter 7. </a:t>
            </a:r>
            <a:r>
              <a:rPr lang="en-US" altLang="zh-CN" dirty="0" err="1"/>
              <a:t>Entityrelationship</a:t>
            </a:r>
            <a:r>
              <a:rPr lang="en-US" altLang="zh-CN" dirty="0"/>
              <a:t> diagrams let us represent several kinds of constraints, including general referential integrity constraints.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8C311E-5859-4E0C-A0F3-4690A095D6BE}" type="slidenum">
              <a:rPr lang="fi-FI" altLang="zh-CN" smtClean="0"/>
              <a:pPr>
                <a:defRPr/>
              </a:pPr>
              <a:t>23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175130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8C311E-5859-4E0C-A0F3-4690A095D6BE}" type="slidenum">
              <a:rPr lang="fi-FI" altLang="zh-CN" smtClean="0"/>
              <a:pPr>
                <a:defRPr/>
              </a:pPr>
              <a:t>28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506402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8C311E-5859-4E0C-A0F3-4690A095D6BE}" type="slidenum">
              <a:rPr lang="fi-FI" altLang="zh-CN" smtClean="0"/>
              <a:pPr>
                <a:defRPr/>
              </a:pPr>
              <a:t>76</a:t>
            </a:fld>
            <a:endParaRPr lang="fi-FI" altLang="zh-CN"/>
          </a:p>
        </p:txBody>
      </p:sp>
    </p:spTree>
    <p:extLst>
      <p:ext uri="{BB962C8B-B14F-4D97-AF65-F5344CB8AC3E}">
        <p14:creationId xmlns:p14="http://schemas.microsoft.com/office/powerpoint/2010/main" val="84383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0" y="-20538"/>
            <a:ext cx="9144000" cy="637580"/>
          </a:xfrm>
          <a:prstGeom prst="rect">
            <a:avLst/>
          </a:prstGeom>
          <a:solidFill>
            <a:srgbClr val="0070C0"/>
          </a:solidFill>
        </p:spPr>
        <p:txBody>
          <a:bodyPr rtlCol="0">
            <a:no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89553"/>
            <a:ext cx="8568952" cy="380507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6925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525" y="3072"/>
            <a:ext cx="9144000" cy="583072"/>
          </a:xfrm>
          <a:prstGeom prst="rect">
            <a:avLst/>
          </a:prstGeom>
          <a:solidFill>
            <a:srgbClr val="0070C0"/>
          </a:solidFill>
        </p:spPr>
        <p:txBody>
          <a:bodyPr rtlCol="0">
            <a:noAutofit/>
          </a:bodyPr>
          <a:lstStyle>
            <a:lvl1pPr algn="l"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717142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6454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95686"/>
            <a:ext cx="8229600" cy="85725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1702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4041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97C38C-D414-4266-B351-EA95CA0D0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6375"/>
            <a:ext cx="9142810" cy="1626394"/>
          </a:xfrm>
          <a:prstGeom prst="rect">
            <a:avLst/>
          </a:prstGeom>
          <a:solidFill>
            <a:srgbClr val="064BB2"/>
          </a:solidFill>
          <a:ln>
            <a:noFill/>
          </a:ln>
          <a:effectLst>
            <a:outerShdw blurRad="50800" dist="38100" dir="5400000" algn="t" rotWithShape="0">
              <a:srgbClr val="000000">
                <a:alpha val="0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sz="713" dirty="0">
              <a:solidFill>
                <a:schemeClr val="bg1"/>
              </a:solidFill>
              <a:latin typeface="Calibri" panose="020F0502020204030204"/>
              <a:cs typeface="宋体" panose="02010600030101010101" pitchFamily="2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4178105" y="2029612"/>
            <a:ext cx="4683967" cy="519113"/>
          </a:xfrm>
        </p:spPr>
        <p:txBody>
          <a:bodyPr/>
          <a:lstStyle>
            <a:lvl1pPr algn="ctr">
              <a:defRPr sz="2700" b="1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9">
            <a:extLst>
              <a:ext uri="{FF2B5EF4-FFF2-40B4-BE49-F238E27FC236}">
                <a16:creationId xmlns:a16="http://schemas.microsoft.com/office/drawing/2014/main" id="{3CDAD826-20E7-4438-B5DD-D3AA4ED6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97116" y="2744391"/>
            <a:ext cx="1503759" cy="273844"/>
          </a:xfrm>
        </p:spPr>
        <p:txBody>
          <a:bodyPr/>
          <a:lstStyle>
            <a:lvl1pPr algn="r"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5EFD6F6-2F20-4B1A-A667-B95C1338A7FC}" type="datetime5">
              <a:rPr lang="zh-CN" altLang="en-US"/>
              <a:pPr>
                <a:defRPr/>
              </a:pPr>
              <a:t>2023/9/20</a:t>
            </a:fld>
            <a:endParaRPr lang="zh-CN" altLang="en-US" dirty="0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9AB88EAB-A34D-4476-93DF-3FF872F7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2800A24-BF08-446B-9251-F108E901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CD63E-90B4-4137-BE3E-A082E3837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245595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197C38C-D414-4266-B351-EA95CA0D0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6375"/>
            <a:ext cx="9142810" cy="1626394"/>
          </a:xfrm>
          <a:prstGeom prst="rect">
            <a:avLst/>
          </a:prstGeom>
          <a:solidFill>
            <a:srgbClr val="064BB2"/>
          </a:solidFill>
          <a:ln>
            <a:noFill/>
          </a:ln>
          <a:effectLst>
            <a:outerShdw blurRad="50800" dist="38100" dir="5400000" algn="t" rotWithShape="0">
              <a:srgbClr val="000000">
                <a:alpha val="0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Tx/>
              <a:buNone/>
              <a:defRPr/>
            </a:pPr>
            <a:endParaRPr lang="zh-CN" altLang="en-US" sz="713" dirty="0">
              <a:solidFill>
                <a:schemeClr val="bg1"/>
              </a:solidFill>
              <a:latin typeface="Calibri" panose="020F0502020204030204"/>
              <a:cs typeface="宋体" panose="02010600030101010101" pitchFamily="2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4178105" y="2029612"/>
            <a:ext cx="4683967" cy="519113"/>
          </a:xfrm>
        </p:spPr>
        <p:txBody>
          <a:bodyPr/>
          <a:lstStyle>
            <a:lvl1pPr algn="ctr">
              <a:defRPr sz="2700" b="1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29">
            <a:extLst>
              <a:ext uri="{FF2B5EF4-FFF2-40B4-BE49-F238E27FC236}">
                <a16:creationId xmlns:a16="http://schemas.microsoft.com/office/drawing/2014/main" id="{3CDAD826-20E7-4438-B5DD-D3AA4ED6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97116" y="2744391"/>
            <a:ext cx="1503759" cy="273844"/>
          </a:xfrm>
        </p:spPr>
        <p:txBody>
          <a:bodyPr/>
          <a:lstStyle>
            <a:lvl1pPr algn="r"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5EFD6F6-2F20-4B1A-A667-B95C1338A7FC}" type="datetime5">
              <a:rPr lang="zh-CN" altLang="en-US"/>
              <a:pPr>
                <a:defRPr/>
              </a:pPr>
              <a:t>2023/9/20</a:t>
            </a:fld>
            <a:endParaRPr lang="zh-CN" altLang="en-US" dirty="0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9AB88EAB-A34D-4476-93DF-3FF872F7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2800A24-BF08-446B-9251-F108E901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CD63E-90B4-4137-BE3E-A082E3837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492431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程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16752D73-FCE0-4C91-9046-B443BB0E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13" y="4794648"/>
            <a:ext cx="428625" cy="17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750">
                <a:solidFill>
                  <a:srgbClr val="7F7F7F"/>
                </a:solidFill>
                <a:latin typeface="Arial" panose="020B0604020202020204" pitchFamily="34" charset="0"/>
              </a:rPr>
              <a:t> </a:t>
            </a:r>
            <a:fld id="{60AB1787-2FB0-4C6A-B98A-30C644A6BEF9}" type="slidenum">
              <a:rPr lang="en-US" altLang="zh-CN" sz="750">
                <a:latin typeface="Arial" panose="020B0604020202020204" pitchFamily="34" charset="0"/>
              </a:rPr>
              <a:pPr algn="ctr"/>
              <a:t>‹#›</a:t>
            </a:fld>
            <a:endParaRPr lang="en-US" altLang="zh-CN" sz="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19">
            <a:extLst>
              <a:ext uri="{FF2B5EF4-FFF2-40B4-BE49-F238E27FC236}">
                <a16:creationId xmlns:a16="http://schemas.microsoft.com/office/drawing/2014/main" id="{81265A1D-E753-4B73-A145-8601358CF94C}"/>
              </a:ext>
            </a:extLst>
          </p:cNvPr>
          <p:cNvCxnSpPr>
            <a:stCxn id="6" idx="3"/>
          </p:cNvCxnSpPr>
          <p:nvPr/>
        </p:nvCxnSpPr>
        <p:spPr>
          <a:xfrm>
            <a:off x="7881938" y="4881563"/>
            <a:ext cx="764381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4">
            <a:extLst>
              <a:ext uri="{FF2B5EF4-FFF2-40B4-BE49-F238E27FC236}">
                <a16:creationId xmlns:a16="http://schemas.microsoft.com/office/drawing/2014/main" id="{A2112050-F8FB-4C93-9752-2D3FE7B75F9C}"/>
              </a:ext>
            </a:extLst>
          </p:cNvPr>
          <p:cNvCxnSpPr>
            <a:stCxn id="6" idx="3"/>
          </p:cNvCxnSpPr>
          <p:nvPr/>
        </p:nvCxnSpPr>
        <p:spPr>
          <a:xfrm flipV="1">
            <a:off x="2789635" y="4881563"/>
            <a:ext cx="4663678" cy="0"/>
          </a:xfrm>
          <a:prstGeom prst="line">
            <a:avLst/>
          </a:prstGeom>
          <a:ln>
            <a:solidFill>
              <a:srgbClr val="064B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3">
            <a:extLst>
              <a:ext uri="{FF2B5EF4-FFF2-40B4-BE49-F238E27FC236}">
                <a16:creationId xmlns:a16="http://schemas.microsoft.com/office/drawing/2014/main" id="{5BBE3BC9-B6A4-42F2-9408-BD266AA06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48" y="686991"/>
            <a:ext cx="7197328" cy="34528"/>
          </a:xfrm>
          <a:prstGeom prst="rect">
            <a:avLst/>
          </a:prstGeom>
          <a:solidFill>
            <a:srgbClr val="064BB2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lang="zh-CN" altLang="en-US" sz="713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E2368EDB-C388-4E28-BBE5-4F255162B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75" y="686991"/>
            <a:ext cx="1491854" cy="34528"/>
          </a:xfrm>
          <a:prstGeom prst="rect">
            <a:avLst/>
          </a:prstGeom>
          <a:solidFill>
            <a:srgbClr val="FB9708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lang="zh-CN" altLang="en-US" sz="713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872EB7-0880-4D4B-AB94-8A492573263B}"/>
              </a:ext>
            </a:extLst>
          </p:cNvPr>
          <p:cNvCxnSpPr>
            <a:stCxn id="6" idx="3"/>
          </p:cNvCxnSpPr>
          <p:nvPr/>
        </p:nvCxnSpPr>
        <p:spPr>
          <a:xfrm>
            <a:off x="1788319" y="4786313"/>
            <a:ext cx="0" cy="20716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17865" y="1315256"/>
            <a:ext cx="8330701" cy="3254791"/>
          </a:xfrm>
        </p:spPr>
        <p:txBody>
          <a:bodyPr>
            <a:noAutofit/>
          </a:bodyPr>
          <a:lstStyle>
            <a:lvl1pPr marL="271939" indent="-271939">
              <a:lnSpc>
                <a:spcPct val="150000"/>
              </a:lnSpc>
              <a:spcBef>
                <a:spcPts val="750"/>
              </a:spcBef>
              <a:buClr>
                <a:srgbClr val="032089"/>
              </a:buClr>
              <a:buFont typeface="Wingdings" panose="05000000000000000000" pitchFamily="2" charset="2"/>
              <a:buChar char="Ø"/>
              <a:defRPr sz="1350" b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lnSpc>
                <a:spcPct val="130000"/>
              </a:lnSpc>
              <a:buClr>
                <a:srgbClr val="032089"/>
              </a:buClr>
              <a:buFont typeface="Wingdings" panose="05000000000000000000" pitchFamily="2" charset="2"/>
              <a:buChar char="l"/>
              <a:defRPr sz="1748" b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57" y="269309"/>
            <a:ext cx="8229601" cy="396132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0"/>
          </p:nvPr>
        </p:nvSpPr>
        <p:spPr>
          <a:xfrm>
            <a:off x="317865" y="854235"/>
            <a:ext cx="8330701" cy="31985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zh-CN" altLang="en-US" sz="15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1" name="日期占位符 2">
            <a:extLst>
              <a:ext uri="{FF2B5EF4-FFF2-40B4-BE49-F238E27FC236}">
                <a16:creationId xmlns:a16="http://schemas.microsoft.com/office/drawing/2014/main" id="{C8DF600F-69D6-4B54-9FE0-7418FD2F14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F0FCB-3C9B-43AF-9122-66CB9AF9BE1F}" type="datetimeFigureOut">
              <a:rPr lang="zh-CN" altLang="en-US"/>
              <a:pPr>
                <a:defRPr/>
              </a:pPr>
              <a:t>2023/9/20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9F403212-3DFD-47AC-9FCD-43C4135BB6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07A37F3F-9709-495C-A02A-28A1719A37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791A760A-A8F5-4109-B3A7-90E0284994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092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>
            <a:extLst>
              <a:ext uri="{FF2B5EF4-FFF2-40B4-BE49-F238E27FC236}">
                <a16:creationId xmlns:a16="http://schemas.microsoft.com/office/drawing/2014/main" id="{A5457454-CD41-4EC0-92FC-4BEB76B02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13" y="4794648"/>
            <a:ext cx="428625" cy="17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750">
                <a:solidFill>
                  <a:srgbClr val="7F7F7F"/>
                </a:solidFill>
                <a:latin typeface="Arial" panose="020B0604020202020204" pitchFamily="34" charset="0"/>
              </a:rPr>
              <a:t> </a:t>
            </a:r>
            <a:fld id="{69AB6661-0E74-4BEC-A242-46590437B53C}" type="slidenum">
              <a:rPr lang="en-US" altLang="zh-CN" sz="750">
                <a:latin typeface="Arial" panose="020B0604020202020204" pitchFamily="34" charset="0"/>
              </a:rPr>
              <a:pPr algn="ctr"/>
              <a:t>‹#›</a:t>
            </a:fld>
            <a:endParaRPr lang="en-US" altLang="zh-CN" sz="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19">
            <a:extLst>
              <a:ext uri="{FF2B5EF4-FFF2-40B4-BE49-F238E27FC236}">
                <a16:creationId xmlns:a16="http://schemas.microsoft.com/office/drawing/2014/main" id="{35396A89-02DC-47BF-A242-E77FB2856038}"/>
              </a:ext>
            </a:extLst>
          </p:cNvPr>
          <p:cNvCxnSpPr>
            <a:stCxn id="6" idx="3"/>
          </p:cNvCxnSpPr>
          <p:nvPr/>
        </p:nvCxnSpPr>
        <p:spPr>
          <a:xfrm>
            <a:off x="7881938" y="4881563"/>
            <a:ext cx="764381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4">
            <a:extLst>
              <a:ext uri="{FF2B5EF4-FFF2-40B4-BE49-F238E27FC236}">
                <a16:creationId xmlns:a16="http://schemas.microsoft.com/office/drawing/2014/main" id="{E84470B1-7E26-445E-8261-EF124C84FCBC}"/>
              </a:ext>
            </a:extLst>
          </p:cNvPr>
          <p:cNvCxnSpPr>
            <a:stCxn id="6" idx="3"/>
          </p:cNvCxnSpPr>
          <p:nvPr/>
        </p:nvCxnSpPr>
        <p:spPr>
          <a:xfrm flipV="1">
            <a:off x="2789635" y="4881563"/>
            <a:ext cx="4663678" cy="0"/>
          </a:xfrm>
          <a:prstGeom prst="line">
            <a:avLst/>
          </a:prstGeom>
          <a:ln>
            <a:solidFill>
              <a:srgbClr val="064B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3">
            <a:extLst>
              <a:ext uri="{FF2B5EF4-FFF2-40B4-BE49-F238E27FC236}">
                <a16:creationId xmlns:a16="http://schemas.microsoft.com/office/drawing/2014/main" id="{DC54CF8F-955A-4A75-ADB5-E00F1353F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48" y="686991"/>
            <a:ext cx="7197328" cy="34528"/>
          </a:xfrm>
          <a:prstGeom prst="rect">
            <a:avLst/>
          </a:prstGeom>
          <a:solidFill>
            <a:srgbClr val="064BB2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lang="zh-CN" altLang="en-US" sz="713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8367A01C-6193-475C-8106-FED3AEAAA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75" y="686991"/>
            <a:ext cx="1491854" cy="34528"/>
          </a:xfrm>
          <a:prstGeom prst="rect">
            <a:avLst/>
          </a:prstGeom>
          <a:solidFill>
            <a:srgbClr val="FB9708"/>
          </a:solidFill>
          <a:ln>
            <a:noFill/>
          </a:ln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endParaRPr lang="zh-CN" altLang="en-US" sz="713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FEFBF47-4E4E-4907-8B9A-381E7A293BE9}"/>
              </a:ext>
            </a:extLst>
          </p:cNvPr>
          <p:cNvCxnSpPr>
            <a:stCxn id="6" idx="3"/>
          </p:cNvCxnSpPr>
          <p:nvPr/>
        </p:nvCxnSpPr>
        <p:spPr>
          <a:xfrm>
            <a:off x="1788319" y="4786313"/>
            <a:ext cx="0" cy="20716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17865" y="1316002"/>
            <a:ext cx="8330701" cy="3276923"/>
          </a:xfrm>
        </p:spPr>
        <p:txBody>
          <a:bodyPr>
            <a:noAutofit/>
          </a:bodyPr>
          <a:lstStyle>
            <a:lvl1pPr marL="271939" indent="-271939">
              <a:lnSpc>
                <a:spcPct val="150000"/>
              </a:lnSpc>
              <a:spcBef>
                <a:spcPts val="750"/>
              </a:spcBef>
              <a:buClr>
                <a:srgbClr val="032089"/>
              </a:buClr>
              <a:buFont typeface="Wingdings" panose="05000000000000000000" pitchFamily="2" charset="2"/>
              <a:buChar char="Ø"/>
              <a:defRPr sz="1350" b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lnSpc>
                <a:spcPct val="130000"/>
              </a:lnSpc>
              <a:buClr>
                <a:srgbClr val="032089"/>
              </a:buClr>
              <a:buFont typeface="Wingdings" panose="05000000000000000000" pitchFamily="2" charset="2"/>
              <a:buChar char="l"/>
              <a:defRPr sz="1748" b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29"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57" y="269309"/>
            <a:ext cx="8229601" cy="396132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0"/>
          </p:nvPr>
        </p:nvSpPr>
        <p:spPr>
          <a:xfrm>
            <a:off x="317865" y="854235"/>
            <a:ext cx="8330701" cy="31985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zh-CN" altLang="en-US" sz="15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1" name="日期占位符 2">
            <a:extLst>
              <a:ext uri="{FF2B5EF4-FFF2-40B4-BE49-F238E27FC236}">
                <a16:creationId xmlns:a16="http://schemas.microsoft.com/office/drawing/2014/main" id="{8C9D253A-10DE-481D-988E-6BEC0CDA20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F0FCB-3C9B-43AF-9122-66CB9AF9BE1F}" type="datetimeFigureOut">
              <a:rPr lang="zh-CN" altLang="en-US"/>
              <a:pPr>
                <a:defRPr/>
              </a:pPr>
              <a:t>2023/9/20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B2901E17-58DF-49C4-9DE2-A12586FCDA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27DC25B2-A5E5-4F2C-BA98-D1B72330E6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B22652B3-2E09-4BBA-A0D6-24503131B0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7282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31A94-F931-4AAA-8DB5-6ED9F850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88E0AB-1C0D-42C7-851F-DD65AD7B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1F0FCB-3C9B-43AF-9122-66CB9AF9BE1F}" type="datetimeFigureOut">
              <a:rPr lang="zh-CN" altLang="en-US" smtClean="0"/>
              <a:pPr>
                <a:defRPr/>
              </a:pPr>
              <a:t>2023/9/20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48D610-C3FB-43EF-84BB-9022A474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71D823-BC15-486B-873C-13E261F2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11C93-5505-452B-8265-D50E35693F6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91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E5853F-F8D3-4201-B7D6-19EE6B4D4F23}"/>
              </a:ext>
            </a:extLst>
          </p:cNvPr>
          <p:cNvSpPr txBox="1"/>
          <p:nvPr userDrawn="1"/>
        </p:nvSpPr>
        <p:spPr>
          <a:xfrm>
            <a:off x="8460432" y="480399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C913308-F349-4B6D-A68A-DD1791B4A57B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4" r:id="rId4"/>
    <p:sldLayoutId id="2147483741" r:id="rId5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4CABCC62-743F-4022-8159-B19A201B0B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91691" y="146447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8EE9B879-BEBD-4844-945E-D696D6281B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16706" y="890588"/>
            <a:ext cx="8229600" cy="75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95541F1-4DC5-4655-B057-934C72C68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61F0FCB-3C9B-43AF-9122-66CB9AF9BE1F}" type="datetimeFigureOut">
              <a:rPr lang="zh-CN" altLang="en-US"/>
              <a:pPr>
                <a:defRPr/>
              </a:pPr>
              <a:t>2023/9/20</a:t>
            </a:fld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D41541A6-4A6E-4EAB-92E4-324E52AD6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00D96588-48D9-48F6-8566-84A7CB18E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noProof="1" dirty="0">
                <a:solidFill>
                  <a:srgbClr val="898989"/>
                </a:solidFill>
              </a:defRPr>
            </a:lvl1pPr>
          </a:lstStyle>
          <a:p>
            <a:fld id="{BD211C93-5505-452B-8265-D50E35693F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34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40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+mj-lt"/>
          <a:ea typeface="微软雅黑" panose="020B0503020204020204" pitchFamily="34" charset="-122"/>
          <a:cs typeface="微软雅黑" panose="020B0503020204020204" pitchFamily="34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</a:defRPr>
      </a:lvl5pPr>
      <a:lvl6pPr marL="362903" algn="l" rtl="0" eaLnBrk="1" fontAlgn="base" hangingPunct="1"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6pPr>
      <a:lvl7pPr marL="725805" algn="l" rtl="0" eaLnBrk="1" fontAlgn="base" hangingPunct="1"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7pPr>
      <a:lvl8pPr marL="1088231" algn="l" rtl="0" eaLnBrk="1" fontAlgn="base" hangingPunct="1"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8pPr>
      <a:lvl9pPr marL="1451134" algn="l" rtl="0" eaLnBrk="1" fontAlgn="base" hangingPunct="1"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" panose="020F0502020204030204" pitchFamily="34" charset="0"/>
          <a:ea typeface="黑体" panose="02010600030101010101" pitchFamily="49" charset="-122"/>
        </a:defRPr>
      </a:lvl9pPr>
    </p:titleStyle>
    <p:bodyStyle>
      <a:lvl1pPr marL="271463" indent="-271463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Font typeface="Wingdings" panose="05000000000000000000" pitchFamily="2" charset="2"/>
        <a:buChar char="n"/>
        <a:defRPr sz="1575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589360" indent="-22621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75">
          <a:solidFill>
            <a:schemeClr val="tx1"/>
          </a:solidFill>
          <a:latin typeface="+mn-lt"/>
          <a:ea typeface="+mn-ea"/>
        </a:defRPr>
      </a:lvl2pPr>
      <a:lvl3pPr marL="906066" indent="-1809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75">
          <a:solidFill>
            <a:schemeClr val="tx1"/>
          </a:solidFill>
          <a:latin typeface="+mn-lt"/>
          <a:ea typeface="+mn-ea"/>
        </a:defRPr>
      </a:lvl3pPr>
      <a:lvl4pPr marL="1269206" indent="-1809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75">
          <a:solidFill>
            <a:schemeClr val="tx1"/>
          </a:solidFill>
          <a:latin typeface="+mn-lt"/>
          <a:ea typeface="+mn-ea"/>
        </a:defRPr>
      </a:lvl4pPr>
      <a:lvl5pPr marL="1632347" indent="-1809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75">
          <a:solidFill>
            <a:schemeClr val="tx1"/>
          </a:solidFill>
          <a:latin typeface="+mn-lt"/>
          <a:ea typeface="+mn-ea"/>
        </a:defRPr>
      </a:lvl5pPr>
      <a:lvl6pPr marL="1995488" indent="-18145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86">
          <a:solidFill>
            <a:schemeClr val="tx1"/>
          </a:solidFill>
          <a:latin typeface="+mn-lt"/>
          <a:ea typeface="+mn-ea"/>
        </a:defRPr>
      </a:lvl6pPr>
      <a:lvl7pPr marL="2358390" indent="-18145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86">
          <a:solidFill>
            <a:schemeClr val="tx1"/>
          </a:solidFill>
          <a:latin typeface="+mn-lt"/>
          <a:ea typeface="+mn-ea"/>
        </a:defRPr>
      </a:lvl7pPr>
      <a:lvl8pPr marL="2721293" indent="-18145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86">
          <a:solidFill>
            <a:schemeClr val="tx1"/>
          </a:solidFill>
          <a:latin typeface="+mn-lt"/>
          <a:ea typeface="+mn-ea"/>
        </a:defRPr>
      </a:lvl8pPr>
      <a:lvl9pPr marL="3084195" indent="-18145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86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1pPr>
      <a:lvl2pPr marL="362903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2pPr>
      <a:lvl3pPr marL="725805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088231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4pPr>
      <a:lvl5pPr marL="1451134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5pPr>
      <a:lvl6pPr marL="1814036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6pPr>
      <a:lvl7pPr marL="2176939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7pPr>
      <a:lvl8pPr marL="2539841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8pPr>
      <a:lvl9pPr marL="2902744" algn="l" defTabSz="72532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1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8"/>
          <a:stretch>
            <a:fillRect/>
          </a:stretch>
        </p:blipFill>
        <p:spPr bwMode="auto">
          <a:xfrm>
            <a:off x="0" y="2"/>
            <a:ext cx="9144000" cy="199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99568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/>
          </a:p>
        </p:txBody>
      </p:sp>
      <p:sp>
        <p:nvSpPr>
          <p:cNvPr id="2" name="矩形 1"/>
          <p:cNvSpPr/>
          <p:nvPr/>
        </p:nvSpPr>
        <p:spPr>
          <a:xfrm>
            <a:off x="0" y="4586710"/>
            <a:ext cx="9144000" cy="53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77F71E-B605-4820-B913-56173A09A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340" y="1995686"/>
            <a:ext cx="9156340" cy="1299018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altLang="zh-CN" sz="3200" b="1">
                <a:latin typeface="Comic Sans MS" pitchFamily="66" charset="0"/>
                <a:ea typeface="宋体" pitchFamily="2" charset="-122"/>
              </a:rPr>
              <a:t>Lecture 2</a:t>
            </a:r>
            <a:br>
              <a:rPr lang="en-US" altLang="zh-CN" sz="3200" b="1">
                <a:latin typeface="Comic Sans MS" pitchFamily="66" charset="0"/>
                <a:ea typeface="宋体" pitchFamily="2" charset="-122"/>
              </a:rPr>
            </a:br>
            <a:r>
              <a:rPr lang="en-US" altLang="zh-CN" sz="3200" b="1">
                <a:solidFill>
                  <a:prstClr val="black"/>
                </a:solidFill>
                <a:latin typeface="Comic Sans MS" panose="030F0702030302020204" pitchFamily="66" charset="0"/>
                <a:ea typeface="华文楷体" panose="02010600040101010101" pitchFamily="2" charset="-122"/>
                <a:cs typeface="Arial" panose="020B0604020202020204" pitchFamily="34" charset="0"/>
              </a:rPr>
              <a:t>Relational Model (Chapter 2)</a:t>
            </a:r>
            <a:endParaRPr lang="en-US" altLang="zh-CN" sz="3200" b="1" dirty="0">
              <a:solidFill>
                <a:prstClr val="black"/>
              </a:solidFill>
              <a:latin typeface="Comic Sans MS" panose="030F0702030302020204" pitchFamily="66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C0AAEAC-A63E-429A-8F81-5D294384C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340" y="3412515"/>
            <a:ext cx="9156340" cy="153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800080"/>
              </a:buClr>
              <a:buSzPct val="90000"/>
            </a:pPr>
            <a:r>
              <a:rPr lang="en-US" altLang="zh-CN" sz="2000">
                <a:latin typeface="Comic Sans MS" pitchFamily="66" charset="0"/>
                <a:ea typeface="华文楷体" panose="02010600040101010101" pitchFamily="2" charset="-122"/>
                <a:cs typeface="Times New Roman" panose="02020603050405020304" pitchFamily="18" charset="0"/>
              </a:rPr>
              <a:t>Jihong Guan</a:t>
            </a:r>
          </a:p>
          <a:p>
            <a:pPr algn="ctr">
              <a:buClr>
                <a:srgbClr val="800080"/>
              </a:buClr>
              <a:buSzPct val="90000"/>
            </a:pPr>
            <a:r>
              <a:rPr lang="en-GB" sz="2000">
                <a:latin typeface="Comic Sans MS" pitchFamily="66" charset="0"/>
                <a:ea typeface="华文楷体" panose="02010600040101010101" pitchFamily="2" charset="-122"/>
                <a:cs typeface="Times New Roman" panose="02020603050405020304" pitchFamily="18" charset="0"/>
              </a:rPr>
              <a:t>Email</a:t>
            </a:r>
            <a:r>
              <a:rPr lang="en-GB" sz="2000" dirty="0">
                <a:latin typeface="Comic Sans MS" pitchFamily="66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en-GB" sz="2000">
                <a:latin typeface="Comic Sans MS" pitchFamily="66" charset="0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r>
              <a:rPr lang="en-GB" sz="2000">
                <a:solidFill>
                  <a:srgbClr val="3333FF"/>
                </a:solidFill>
                <a:latin typeface="Comic Sans MS" pitchFamily="66" charset="0"/>
                <a:ea typeface="华文楷体" panose="02010600040101010101" pitchFamily="2" charset="-122"/>
                <a:cs typeface="Times New Roman" panose="02020603050405020304" pitchFamily="18" charset="0"/>
              </a:rPr>
              <a:t>jhguan@tongji.edu.cn</a:t>
            </a:r>
          </a:p>
          <a:p>
            <a:pPr algn="ctr">
              <a:buClr>
                <a:srgbClr val="800080"/>
              </a:buClr>
              <a:buSzPct val="90000"/>
            </a:pPr>
            <a:endParaRPr lang="en-US" sz="1600">
              <a:solidFill>
                <a:srgbClr val="000000"/>
              </a:solidFill>
              <a:latin typeface="Comic Sans MS" pitchFamily="66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buClr>
                <a:srgbClr val="800080"/>
              </a:buClr>
              <a:buSzPct val="90000"/>
            </a:pPr>
            <a:r>
              <a:rPr lang="en-US" sz="1600">
                <a:solidFill>
                  <a:srgbClr val="000000"/>
                </a:solidFill>
                <a:latin typeface="Comic Sans MS" pitchFamily="66" charset="0"/>
                <a:ea typeface="华文楷体" panose="02010600040101010101" pitchFamily="2" charset="-122"/>
                <a:cs typeface="Times New Roman" panose="02020603050405020304" pitchFamily="18" charset="0"/>
              </a:rPr>
              <a:t>Department </a:t>
            </a:r>
            <a:r>
              <a:rPr lang="en-US" sz="1600" dirty="0">
                <a:solidFill>
                  <a:srgbClr val="000000"/>
                </a:solidFill>
                <a:latin typeface="Comic Sans MS" pitchFamily="66" charset="0"/>
                <a:ea typeface="华文楷体" panose="02010600040101010101" pitchFamily="2" charset="-122"/>
                <a:cs typeface="Times New Roman" panose="02020603050405020304" pitchFamily="18" charset="0"/>
              </a:rPr>
              <a:t>of Computer Science and Technology</a:t>
            </a:r>
          </a:p>
          <a:p>
            <a:pPr algn="ctr">
              <a:buClr>
                <a:srgbClr val="800080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  <a:latin typeface="Comic Sans MS" pitchFamily="66" charset="0"/>
                <a:ea typeface="华文楷体" panose="02010600040101010101" pitchFamily="2" charset="-122"/>
                <a:cs typeface="Times New Roman" panose="02020603050405020304" pitchFamily="18" charset="0"/>
              </a:rPr>
              <a:t>Tongji University</a:t>
            </a:r>
          </a:p>
          <a:p>
            <a:pPr algn="ctr">
              <a:buClr>
                <a:srgbClr val="800080"/>
              </a:buClr>
              <a:buSzPct val="90000"/>
            </a:pPr>
            <a:endParaRPr lang="de-CH" sz="2000" dirty="0">
              <a:solidFill>
                <a:srgbClr val="000000"/>
              </a:solidFill>
              <a:latin typeface="Comic Sans MS" pitchFamily="66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4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Attribute(</a:t>
            </a:r>
            <a:r>
              <a:rPr lang="zh-CN" altLang="en-US" dirty="0">
                <a:latin typeface="Comic Sans MS" panose="030F0702030302020204" pitchFamily="66" charset="0"/>
              </a:rPr>
              <a:t>属性</a:t>
            </a:r>
            <a:r>
              <a:rPr lang="en-US" altLang="zh-CN" dirty="0">
                <a:latin typeface="Comic Sans MS" panose="030F0702030302020204" pitchFamily="66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699542"/>
                <a:ext cx="8712968" cy="380507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Each relation consists of a set of </a:t>
                </a:r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attributes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</a:t>
                </a:r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domain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of an attribute is the whole set of available and legal values of the attribute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Attribute values are (normally) required to be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atomic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Multi-valued attributes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and </a:t>
                </a: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composite attributes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are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not atomic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special value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null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is a member of every domain. It may cause complications in the definition of many operations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699542"/>
                <a:ext cx="8712968" cy="3805070"/>
              </a:xfrm>
              <a:blipFill>
                <a:blip r:embed="rId2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8525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Relation Schema (</a:t>
            </a:r>
            <a:r>
              <a:rPr lang="zh-CN" altLang="en-US" dirty="0">
                <a:latin typeface="Comic Sans MS" panose="030F0702030302020204" pitchFamily="66" charset="0"/>
              </a:rPr>
              <a:t>关系模式</a:t>
            </a:r>
            <a:r>
              <a:rPr lang="en-US" altLang="zh-CN" dirty="0">
                <a:latin typeface="Comic Sans MS" panose="030F0702030302020204" pitchFamily="66" charset="0"/>
              </a:rPr>
              <a:t>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89553"/>
                <a:ext cx="8640960" cy="3805070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>
                    <a:latin typeface="Comic Sans MS" panose="030F0702030302020204" pitchFamily="66" charset="0"/>
                  </a:rPr>
                  <a:t>are attributes, and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is a relation schema</a:t>
                </a:r>
                <a:r>
                  <a:rPr lang="en-US" altLang="zh-CN" sz="2000">
                    <a:latin typeface="Comic Sans MS" panose="030F0702030302020204" pitchFamily="66" charset="0"/>
                  </a:rPr>
                  <a:t>,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000">
                    <a:latin typeface="Comic Sans MS" panose="030F0702030302020204" pitchFamily="66" charset="0"/>
                  </a:rPr>
                  <a:t>e.g.,  </a:t>
                </a:r>
                <a:r>
                  <a:rPr lang="en-US" altLang="zh-CN" sz="1800" i="1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instructor-schema </a:t>
                </a:r>
                <a:r>
                  <a:rPr lang="en-US" altLang="zh-CN" sz="1800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=(id, name, </a:t>
                </a:r>
                <a:r>
                  <a:rPr lang="en-US" altLang="zh-CN" sz="1800" i="1" dirty="0" err="1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dept_name</a:t>
                </a:r>
                <a:r>
                  <a:rPr lang="en-US" altLang="zh-CN" sz="1800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800" i="1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salary)</a:t>
                </a:r>
              </a:p>
              <a:p>
                <a:pPr>
                  <a:spcBef>
                    <a:spcPts val="600"/>
                  </a:spcBef>
                </a:pPr>
                <a:endParaRPr lang="en-US" altLang="zh-CN" sz="2000" i="1" dirty="0">
                  <a:latin typeface="Comic Sans MS" panose="030F0702030302020204" pitchFamily="66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is a relation on the relation schema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2000">
                    <a:latin typeface="Comic Sans MS" panose="030F0702030302020204" pitchFamily="66" charset="0"/>
                  </a:rPr>
                  <a:t>,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000">
                    <a:latin typeface="Comic Sans MS" panose="030F0702030302020204" pitchFamily="66" charset="0"/>
                  </a:rPr>
                  <a:t>e.g.,  </a:t>
                </a:r>
                <a:r>
                  <a:rPr lang="en-US" altLang="zh-CN" sz="1800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customer(</a:t>
                </a:r>
                <a:r>
                  <a:rPr lang="en-US" altLang="zh-CN" sz="1800" i="1" dirty="0" err="1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customer_schema</a:t>
                </a:r>
                <a:r>
                  <a:rPr lang="en-US" altLang="zh-CN" sz="1800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)</a:t>
                </a:r>
                <a:endParaRPr lang="en-US" altLang="zh-CN" sz="2000" i="1" dirty="0">
                  <a:solidFill>
                    <a:srgbClr val="3333FF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89553"/>
                <a:ext cx="8640960" cy="3805070"/>
              </a:xfrm>
              <a:blipFill rotWithShape="1">
                <a:blip r:embed="rId2"/>
                <a:stretch>
                  <a:fillRect l="-987" t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2943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AB89E-2D26-4C74-A0BE-6E93B97B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Relation Instance (</a:t>
            </a:r>
            <a:r>
              <a:rPr lang="zh-CN" altLang="en-US" dirty="0">
                <a:latin typeface="Comic Sans MS" panose="030F0702030302020204" pitchFamily="66" charset="0"/>
              </a:rPr>
              <a:t>关系实例</a:t>
            </a:r>
            <a:r>
              <a:rPr lang="en-US" altLang="zh-CN" dirty="0">
                <a:latin typeface="Comic Sans MS" panose="030F0702030302020204" pitchFamily="66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E0A217-5479-4367-BD9D-B9F1AA547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89553"/>
                <a:ext cx="8352928" cy="3805070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The current values (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relation instance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) of a relation are specified by a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table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An element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is a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tuple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(</a:t>
                </a:r>
                <a:r>
                  <a:rPr lang="zh-CN" altLang="en-US" sz="2000" dirty="0">
                    <a:latin typeface="Comic Sans MS" panose="030F0702030302020204" pitchFamily="66" charset="0"/>
                  </a:rPr>
                  <a:t>元组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), represented by a </a:t>
                </a:r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row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in the table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E0A217-5479-4367-BD9D-B9F1AA547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89553"/>
                <a:ext cx="8352928" cy="3805070"/>
              </a:xfrm>
              <a:blipFill rotWithShape="1">
                <a:blip r:embed="rId2"/>
                <a:stretch>
                  <a:fillRect l="-1022" t="-2083" r="-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phic 5">
            <a:extLst>
              <a:ext uri="{FF2B5EF4-FFF2-40B4-BE49-F238E27FC236}">
                <a16:creationId xmlns:a16="http://schemas.microsoft.com/office/drawing/2014/main" id="{2FED81F2-5EBD-4963-8D91-A85EEA35FF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2197"/>
          <a:stretch/>
        </p:blipFill>
        <p:spPr>
          <a:xfrm>
            <a:off x="2557834" y="2293010"/>
            <a:ext cx="3454326" cy="2727756"/>
          </a:xfrm>
          <a:prstGeom prst="rect">
            <a:avLst/>
          </a:prstGeom>
        </p:spPr>
      </p:pic>
      <p:sp>
        <p:nvSpPr>
          <p:cNvPr id="22" name="Text Box 34">
            <a:extLst>
              <a:ext uri="{FF2B5EF4-FFF2-40B4-BE49-F238E27FC236}">
                <a16:creationId xmlns:a16="http://schemas.microsoft.com/office/drawing/2014/main" id="{A890F776-DE54-4A77-BADF-DC60409DB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3467204"/>
            <a:ext cx="20874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6858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anose="030F0702030302020204" pitchFamily="66" charset="0"/>
                <a:ea typeface="宋体" pitchFamily="2" charset="-122"/>
                <a:cs typeface="Arial" panose="020B0604020202020204" pitchFamily="34" charset="0"/>
              </a:rPr>
              <a:t>Tuples/Rows</a:t>
            </a:r>
          </a:p>
        </p:txBody>
      </p:sp>
      <p:sp>
        <p:nvSpPr>
          <p:cNvPr id="23" name="Text Box 30">
            <a:extLst>
              <a:ext uri="{FF2B5EF4-FFF2-40B4-BE49-F238E27FC236}">
                <a16:creationId xmlns:a16="http://schemas.microsoft.com/office/drawing/2014/main" id="{6B25ABFD-B3FF-4482-87CA-9A80D982B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2741" y="1923678"/>
            <a:ext cx="37014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6858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anose="030F0702030302020204" pitchFamily="66" charset="0"/>
                <a:ea typeface="宋体" pitchFamily="2" charset="-122"/>
                <a:cs typeface="Arial" panose="020B0604020202020204" pitchFamily="34" charset="0"/>
              </a:rPr>
              <a:t>Attributes/Columns</a:t>
            </a:r>
          </a:p>
        </p:txBody>
      </p:sp>
    </p:spTree>
    <p:extLst>
      <p:ext uri="{BB962C8B-B14F-4D97-AF65-F5344CB8AC3E}">
        <p14:creationId xmlns:p14="http://schemas.microsoft.com/office/powerpoint/2010/main" val="15444224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AB89E-2D26-4C74-A0BE-6E93B97B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Relations are Unordered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E0A217-5479-4367-BD9D-B9F1AA547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latin typeface="Comic Sans MS" panose="030F0702030302020204" pitchFamily="66" charset="0"/>
              </a:rPr>
              <a:t>The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order of tuples/attributes </a:t>
            </a:r>
            <a:r>
              <a:rPr lang="en-US" altLang="zh-CN" sz="2000" dirty="0">
                <a:latin typeface="Comic Sans MS" panose="030F0702030302020204" pitchFamily="66" charset="0"/>
              </a:rPr>
              <a:t>in a relation is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irrelevant</a:t>
            </a:r>
            <a:r>
              <a:rPr lang="en-US" altLang="zh-CN" sz="2000" dirty="0">
                <a:latin typeface="Comic Sans MS" panose="030F0702030302020204" pitchFamily="66" charset="0"/>
              </a:rPr>
              <a:t>. Tuples could be stored in an arbitrary order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latin typeface="Comic Sans MS" panose="030F0702030302020204" pitchFamily="66" charset="0"/>
              </a:rPr>
              <a:t>E.g., instructor relation with unordered tuples</a:t>
            </a: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6D0040F4-2084-4864-9B3D-8C1E61D17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2197"/>
          <a:stretch/>
        </p:blipFill>
        <p:spPr>
          <a:xfrm>
            <a:off x="2254329" y="1851670"/>
            <a:ext cx="3901847" cy="308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241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3163E-0EEE-41BC-A193-9C75CD0B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Outline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7AADE-2B92-4DCF-8530-BCF73DF66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9581"/>
            <a:ext cx="8568952" cy="3535041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Structure of Relational Database </a:t>
            </a: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  <a:sym typeface="Wingdings" pitchFamily="2" charset="2"/>
              </a:rPr>
              <a:t> </a:t>
            </a:r>
            <a:r>
              <a:rPr lang="en-US" altLang="zh-CN" b="1">
                <a:solidFill>
                  <a:srgbClr val="FF0000"/>
                </a:solidFill>
                <a:latin typeface="Comic Sans MS" panose="030F0702030302020204" pitchFamily="66" charset="0"/>
              </a:rPr>
              <a:t>Database </a:t>
            </a: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</a:rPr>
              <a:t>Schema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Keys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Schema Diagrams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Relational Query Languages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Relational Algebra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3192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Database Schema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771550"/>
            <a:ext cx="8568952" cy="380507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A </a:t>
            </a:r>
            <a:r>
              <a:rPr lang="en-US" altLang="zh-CN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database</a:t>
            </a:r>
            <a:r>
              <a:rPr lang="en-US" altLang="zh-CN" sz="2000" dirty="0">
                <a:latin typeface="Comic Sans MS" panose="030F0702030302020204" pitchFamily="66" charset="0"/>
              </a:rPr>
              <a:t> consists of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multiple relations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Storing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all information </a:t>
            </a:r>
            <a:r>
              <a:rPr lang="en-US" altLang="zh-CN" sz="2000" dirty="0">
                <a:latin typeface="Comic Sans MS" panose="030F0702030302020204" pitchFamily="66" charset="0"/>
              </a:rPr>
              <a:t>as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 single relation </a:t>
            </a:r>
            <a:r>
              <a:rPr lang="en-US" altLang="zh-CN" sz="2000" dirty="0">
                <a:latin typeface="Comic Sans MS" panose="030F0702030302020204" pitchFamily="66" charset="0"/>
              </a:rPr>
              <a:t>results in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 dirty="0">
                <a:latin typeface="Comic Sans MS" panose="030F0702030302020204" pitchFamily="66" charset="0"/>
              </a:rPr>
              <a:t>repetition of information, e.g., one department has many students, record the information of both department and student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 dirty="0">
                <a:latin typeface="Comic Sans MS" panose="030F0702030302020204" pitchFamily="66" charset="0"/>
              </a:rPr>
              <a:t>the need for null values, e.g., represent a customer without an account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Normalization(</a:t>
            </a:r>
            <a:r>
              <a:rPr lang="zh-CN" altLang="en-US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规范化</a:t>
            </a:r>
            <a:r>
              <a:rPr lang="en-US" altLang="zh-CN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 </a:t>
            </a:r>
            <a:r>
              <a:rPr lang="en-US" altLang="zh-CN" sz="2000" dirty="0">
                <a:latin typeface="Comic Sans MS" panose="030F0702030302020204" pitchFamily="66" charset="0"/>
              </a:rPr>
              <a:t>theory (Chapter 7) deals with how to design relational schemas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46544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1383307" y="4792362"/>
            <a:ext cx="318869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0000"/>
                </a:solidFill>
                <a:latin typeface="Comic Sans MS" panose="030F0702030302020204" pitchFamily="66" charset="0"/>
              </a:rPr>
              <a:t>E-R Diagram for University Database</a:t>
            </a:r>
          </a:p>
        </p:txBody>
      </p:sp>
      <p:sp>
        <p:nvSpPr>
          <p:cNvPr id="20" name="任意多边形 1"/>
          <p:cNvSpPr>
            <a:spLocks/>
          </p:cNvSpPr>
          <p:nvPr/>
        </p:nvSpPr>
        <p:spPr bwMode="auto">
          <a:xfrm>
            <a:off x="2303860" y="2046685"/>
            <a:ext cx="640556" cy="1678781"/>
          </a:xfrm>
          <a:custGeom>
            <a:avLst/>
            <a:gdLst>
              <a:gd name="T0" fmla="*/ 19772474 w 682388"/>
              <a:gd name="T1" fmla="*/ 2240221 h 2238233"/>
              <a:gd name="T2" fmla="*/ 0 w 682388"/>
              <a:gd name="T3" fmla="*/ 0 h 2238233"/>
              <a:gd name="T4" fmla="*/ 0 w 682388"/>
              <a:gd name="T5" fmla="*/ 0 h 2238233"/>
              <a:gd name="T6" fmla="*/ 0 60000 65536"/>
              <a:gd name="T7" fmla="*/ 0 60000 65536"/>
              <a:gd name="T8" fmla="*/ 0 60000 65536"/>
              <a:gd name="T9" fmla="*/ 0 w 682388"/>
              <a:gd name="T10" fmla="*/ 0 h 2238233"/>
              <a:gd name="T11" fmla="*/ 682388 w 682388"/>
              <a:gd name="T12" fmla="*/ 2238233 h 22382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2388" h="2238233">
                <a:moveTo>
                  <a:pt x="682388" y="2238233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>
              <a:spcBef>
                <a:spcPct val="0"/>
              </a:spcBef>
              <a:buFontTx/>
              <a:buNone/>
            </a:pPr>
            <a:endParaRPr lang="zh-CN" altLang="en-US" sz="3300">
              <a:solidFill>
                <a:srgbClr val="FFFFFF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cxnSp>
        <p:nvCxnSpPr>
          <p:cNvPr id="21" name="曲线连接符 3"/>
          <p:cNvCxnSpPr>
            <a:cxnSpLocks noChangeShapeType="1"/>
          </p:cNvCxnSpPr>
          <p:nvPr/>
        </p:nvCxnSpPr>
        <p:spPr bwMode="auto">
          <a:xfrm>
            <a:off x="2882504" y="3725466"/>
            <a:ext cx="685800" cy="685800"/>
          </a:xfrm>
          <a:prstGeom prst="curvedConnector3">
            <a:avLst>
              <a:gd name="adj1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22" name="曲线连接符 5"/>
          <p:cNvCxnSpPr>
            <a:cxnSpLocks noChangeShapeType="1"/>
          </p:cNvCxnSpPr>
          <p:nvPr/>
        </p:nvCxnSpPr>
        <p:spPr bwMode="auto">
          <a:xfrm flipV="1">
            <a:off x="2361010" y="2728912"/>
            <a:ext cx="1291828" cy="157163"/>
          </a:xfrm>
          <a:prstGeom prst="curvedConnector3">
            <a:avLst>
              <a:gd name="adj1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5" name="上箭头 11"/>
          <p:cNvSpPr>
            <a:spLocks noChangeArrowheads="1"/>
          </p:cNvSpPr>
          <p:nvPr/>
        </p:nvSpPr>
        <p:spPr bwMode="auto">
          <a:xfrm>
            <a:off x="3815954" y="3112294"/>
            <a:ext cx="363140" cy="733425"/>
          </a:xfrm>
          <a:prstGeom prst="upArrow">
            <a:avLst>
              <a:gd name="adj1" fmla="val 50000"/>
              <a:gd name="adj2" fmla="val 50024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3300">
              <a:solidFill>
                <a:srgbClr val="FFFF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F52F3C4F-CF32-4104-A221-A27D4040C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934"/>
          <a:stretch/>
        </p:blipFill>
        <p:spPr>
          <a:xfrm>
            <a:off x="39909" y="50801"/>
            <a:ext cx="5324179" cy="4728008"/>
          </a:xfrm>
          <a:prstGeom prst="rect">
            <a:avLst/>
          </a:prstGeom>
        </p:spPr>
      </p:pic>
      <p:pic>
        <p:nvPicPr>
          <p:cNvPr id="28" name="Graphic 5">
            <a:extLst>
              <a:ext uri="{FF2B5EF4-FFF2-40B4-BE49-F238E27FC236}">
                <a16:creationId xmlns:a16="http://schemas.microsoft.com/office/drawing/2014/main" id="{514DC8AB-7FF6-4805-BF6A-B5E98FB2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2197"/>
          <a:stretch/>
        </p:blipFill>
        <p:spPr>
          <a:xfrm>
            <a:off x="5660355" y="1106625"/>
            <a:ext cx="3384376" cy="2672519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BEA5248E-23CF-44A8-81EC-D6D287D4A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0232" y="3711828"/>
            <a:ext cx="173316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0000"/>
                </a:solidFill>
                <a:latin typeface="Comic Sans MS" panose="030F0702030302020204" pitchFamily="66" charset="0"/>
              </a:rPr>
              <a:t>Instructor relation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9F36FB9-C490-4648-9BD9-B1A8FCBBDE88}"/>
              </a:ext>
            </a:extLst>
          </p:cNvPr>
          <p:cNvSpPr/>
          <p:nvPr/>
        </p:nvSpPr>
        <p:spPr>
          <a:xfrm>
            <a:off x="899592" y="1203598"/>
            <a:ext cx="1008112" cy="7920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24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7" name="Group 19"/>
          <p:cNvGrpSpPr>
            <a:grpSpLocks/>
          </p:cNvGrpSpPr>
          <p:nvPr/>
        </p:nvGrpSpPr>
        <p:grpSpPr bwMode="auto">
          <a:xfrm>
            <a:off x="684213" y="250032"/>
            <a:ext cx="3384550" cy="1887179"/>
            <a:chOff x="204" y="250"/>
            <a:chExt cx="2404" cy="1805"/>
          </a:xfrm>
        </p:grpSpPr>
        <p:pic>
          <p:nvPicPr>
            <p:cNvPr id="1333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l="3346" t="2800" r="3708" b="2582"/>
            <a:stretch>
              <a:fillRect/>
            </a:stretch>
          </p:blipFill>
          <p:spPr bwMode="auto">
            <a:xfrm>
              <a:off x="204" y="250"/>
              <a:ext cx="2404" cy="140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3332" name="Rectangle 8"/>
            <p:cNvSpPr>
              <a:spLocks noChangeArrowheads="1"/>
            </p:cNvSpPr>
            <p:nvPr/>
          </p:nvSpPr>
          <p:spPr bwMode="auto">
            <a:xfrm>
              <a:off x="529" y="1702"/>
              <a:ext cx="1850" cy="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8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The </a:t>
              </a: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customer</a:t>
              </a:r>
              <a:r>
                <a:rPr lang="en-US" altLang="zh-CN" sz="18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 Relation</a:t>
              </a:r>
            </a:p>
          </p:txBody>
        </p:sp>
      </p:grpSp>
      <p:grpSp>
        <p:nvGrpSpPr>
          <p:cNvPr id="13318" name="Group 20"/>
          <p:cNvGrpSpPr>
            <a:grpSpLocks/>
          </p:cNvGrpSpPr>
          <p:nvPr/>
        </p:nvGrpSpPr>
        <p:grpSpPr bwMode="auto">
          <a:xfrm>
            <a:off x="4716464" y="250031"/>
            <a:ext cx="3602037" cy="1889109"/>
            <a:chOff x="3151" y="251"/>
            <a:chExt cx="2314" cy="1634"/>
          </a:xfrm>
        </p:grpSpPr>
        <p:pic>
          <p:nvPicPr>
            <p:cNvPr id="1332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 l="2264" t="7613" r="2592" b="6912"/>
            <a:stretch>
              <a:fillRect/>
            </a:stretch>
          </p:blipFill>
          <p:spPr bwMode="auto">
            <a:xfrm>
              <a:off x="3151" y="251"/>
              <a:ext cx="2314" cy="12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3330" name="Rectangle 12"/>
            <p:cNvSpPr>
              <a:spLocks noChangeArrowheads="1"/>
            </p:cNvSpPr>
            <p:nvPr/>
          </p:nvSpPr>
          <p:spPr bwMode="auto">
            <a:xfrm>
              <a:off x="3469" y="1566"/>
              <a:ext cx="1691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8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The </a:t>
              </a: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depositor</a:t>
              </a:r>
              <a:r>
                <a:rPr lang="en-US" altLang="zh-CN" sz="1800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 Relation</a:t>
              </a:r>
            </a:p>
          </p:txBody>
        </p:sp>
      </p:grpSp>
      <p:grpSp>
        <p:nvGrpSpPr>
          <p:cNvPr id="13319" name="Group 21"/>
          <p:cNvGrpSpPr>
            <a:grpSpLocks/>
          </p:cNvGrpSpPr>
          <p:nvPr/>
        </p:nvGrpSpPr>
        <p:grpSpPr bwMode="auto">
          <a:xfrm>
            <a:off x="1571625" y="2187179"/>
            <a:ext cx="5900738" cy="2638644"/>
            <a:chOff x="975" y="2156"/>
            <a:chExt cx="3808" cy="2267"/>
          </a:xfrm>
        </p:grpSpPr>
        <p:pic>
          <p:nvPicPr>
            <p:cNvPr id="13327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 l="1149" t="2669" r="1674" b="3981"/>
            <a:stretch>
              <a:fillRect/>
            </a:stretch>
          </p:blipFill>
          <p:spPr bwMode="auto">
            <a:xfrm>
              <a:off x="975" y="2156"/>
              <a:ext cx="3808" cy="19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3328" name="Rectangle 17"/>
            <p:cNvSpPr>
              <a:spLocks noChangeArrowheads="1"/>
            </p:cNvSpPr>
            <p:nvPr/>
          </p:nvSpPr>
          <p:spPr bwMode="auto">
            <a:xfrm>
              <a:off x="1473" y="4106"/>
              <a:ext cx="2728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800">
                  <a:solidFill>
                    <a:schemeClr val="tx1"/>
                  </a:solidFill>
                </a:rPr>
                <a:t>E-R Diagram for the Banking Enterprise</a:t>
              </a:r>
            </a:p>
          </p:txBody>
        </p:sp>
      </p:grpSp>
      <p:sp>
        <p:nvSpPr>
          <p:cNvPr id="13320" name="任意多边形 1"/>
          <p:cNvSpPr>
            <a:spLocks/>
          </p:cNvSpPr>
          <p:nvPr/>
        </p:nvSpPr>
        <p:spPr bwMode="auto">
          <a:xfrm>
            <a:off x="1547814" y="2046685"/>
            <a:ext cx="854075" cy="1678781"/>
          </a:xfrm>
          <a:custGeom>
            <a:avLst/>
            <a:gdLst>
              <a:gd name="T0" fmla="*/ 15797792 w 682388"/>
              <a:gd name="T1" fmla="*/ 2240079 h 2238233"/>
              <a:gd name="T2" fmla="*/ 0 w 682388"/>
              <a:gd name="T3" fmla="*/ 0 h 2238233"/>
              <a:gd name="T4" fmla="*/ 0 w 682388"/>
              <a:gd name="T5" fmla="*/ 0 h 223823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82388" h="2238233">
                <a:moveTo>
                  <a:pt x="682388" y="2238233"/>
                </a:move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3321" name="曲线连接符 3"/>
          <p:cNvCxnSpPr>
            <a:cxnSpLocks noChangeShapeType="1"/>
          </p:cNvCxnSpPr>
          <p:nvPr/>
        </p:nvCxnSpPr>
        <p:spPr bwMode="auto">
          <a:xfrm>
            <a:off x="2319338" y="3725466"/>
            <a:ext cx="914400" cy="685800"/>
          </a:xfrm>
          <a:prstGeom prst="curved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cxnSp>
        <p:nvCxnSpPr>
          <p:cNvPr id="13322" name="曲线连接符 5"/>
          <p:cNvCxnSpPr>
            <a:cxnSpLocks noChangeShapeType="1"/>
          </p:cNvCxnSpPr>
          <p:nvPr/>
        </p:nvCxnSpPr>
        <p:spPr bwMode="auto">
          <a:xfrm flipV="1">
            <a:off x="1624014" y="2728912"/>
            <a:ext cx="1722437" cy="157163"/>
          </a:xfrm>
          <a:prstGeom prst="curvedConnector3">
            <a:avLst>
              <a:gd name="adj1" fmla="val 50000"/>
            </a:avLst>
          </a:prstGeom>
          <a:noFill/>
          <a:ln w="9525" algn="ctr">
            <a:noFill/>
            <a:round/>
            <a:headEnd/>
            <a:tailEnd type="arrow" w="med" len="med"/>
          </a:ln>
        </p:spPr>
      </p:cxnSp>
      <p:sp>
        <p:nvSpPr>
          <p:cNvPr id="13323" name="左弧形箭头 9"/>
          <p:cNvSpPr>
            <a:spLocks noChangeArrowheads="1"/>
          </p:cNvSpPr>
          <p:nvPr/>
        </p:nvSpPr>
        <p:spPr bwMode="auto">
          <a:xfrm rot="20882775" flipV="1">
            <a:off x="1371600" y="1959769"/>
            <a:ext cx="731838" cy="1914525"/>
          </a:xfrm>
          <a:prstGeom prst="curvedRightArrow">
            <a:avLst>
              <a:gd name="adj1" fmla="val 24998"/>
              <a:gd name="adj2" fmla="val 49996"/>
              <a:gd name="adj3" fmla="val 32463"/>
            </a:avLst>
          </a:prstGeom>
          <a:noFill/>
          <a:ln w="9525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13324" name="上箭头 10"/>
          <p:cNvSpPr>
            <a:spLocks noChangeArrowheads="1"/>
          </p:cNvSpPr>
          <p:nvPr/>
        </p:nvSpPr>
        <p:spPr bwMode="auto">
          <a:xfrm>
            <a:off x="5076825" y="1770460"/>
            <a:ext cx="484188" cy="733425"/>
          </a:xfrm>
          <a:prstGeom prst="upArrow">
            <a:avLst>
              <a:gd name="adj1" fmla="val 50000"/>
              <a:gd name="adj2" fmla="val 50024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325" name="上箭头 11"/>
          <p:cNvSpPr>
            <a:spLocks noChangeArrowheads="1"/>
          </p:cNvSpPr>
          <p:nvPr/>
        </p:nvSpPr>
        <p:spPr bwMode="auto">
          <a:xfrm>
            <a:off x="3563939" y="3112294"/>
            <a:ext cx="484187" cy="733425"/>
          </a:xfrm>
          <a:prstGeom prst="upArrow">
            <a:avLst>
              <a:gd name="adj1" fmla="val 50000"/>
              <a:gd name="adj2" fmla="val 50024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13326" name="上箭头 12"/>
          <p:cNvSpPr>
            <a:spLocks noChangeArrowheads="1"/>
          </p:cNvSpPr>
          <p:nvPr/>
        </p:nvSpPr>
        <p:spPr bwMode="auto">
          <a:xfrm rot="2994305">
            <a:off x="4119674" y="1371202"/>
            <a:ext cx="364331" cy="2325564"/>
          </a:xfrm>
          <a:prstGeom prst="upArrow">
            <a:avLst>
              <a:gd name="adj1" fmla="val 50000"/>
              <a:gd name="adj2" fmla="val 49873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7241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3163E-0EEE-41BC-A193-9C75CD0B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Outline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7AADE-2B92-4DCF-8530-BCF73DF66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9581"/>
            <a:ext cx="8568952" cy="3535041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Structure of Relational Database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Database Schema </a:t>
            </a: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  <a:sym typeface="Wingdings" pitchFamily="2" charset="2"/>
              </a:rPr>
              <a:t> </a:t>
            </a:r>
            <a:r>
              <a:rPr lang="en-US" altLang="zh-CN" b="1">
                <a:solidFill>
                  <a:srgbClr val="FF0000"/>
                </a:solidFill>
                <a:latin typeface="Comic Sans MS" panose="030F0702030302020204" pitchFamily="66" charset="0"/>
              </a:rPr>
              <a:t>Keys </a:t>
            </a:r>
            <a:endParaRPr lang="en-US" altLang="zh-CN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altLang="zh-CN" dirty="0">
                <a:latin typeface="Comic Sans MS" panose="030F0702030302020204" pitchFamily="66" charset="0"/>
              </a:rPr>
              <a:t>Schema Diagrams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Relational Query Languages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Relational Algebra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3750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Keys (</a:t>
            </a:r>
            <a:r>
              <a:rPr lang="zh-CN" altLang="en-US" dirty="0">
                <a:latin typeface="Comic Sans MS" panose="030F0702030302020204" pitchFamily="66" charset="0"/>
              </a:rPr>
              <a:t>码、键</a:t>
            </a:r>
            <a:r>
              <a:rPr lang="en-US" altLang="zh-CN" dirty="0">
                <a:latin typeface="Comic Sans MS" panose="030F0702030302020204" pitchFamily="66" charset="0"/>
              </a:rPr>
              <a:t>)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627534"/>
                <a:ext cx="8640960" cy="4392488"/>
              </a:xfrm>
            </p:spPr>
            <p:txBody>
              <a:bodyPr/>
              <a:lstStyle/>
              <a:p>
                <a:r>
                  <a:rPr lang="en-US" altLang="zh-CN" sz="2000" b="1" dirty="0" err="1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Superkey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（超码）</a:t>
                </a:r>
                <a:endParaRPr lang="en-US" altLang="zh-CN" sz="20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is a </a:t>
                </a:r>
                <a:r>
                  <a:rPr lang="en-US" altLang="zh-CN" sz="1800" dirty="0" err="1">
                    <a:latin typeface="Comic Sans MS" panose="030F0702030302020204" pitchFamily="66" charset="0"/>
                  </a:rPr>
                  <a:t>superkey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 of relation schema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if the values for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are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sufficient to identify a unique tuple of each possible relation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E.g., {</a:t>
                </a:r>
                <a:r>
                  <a:rPr lang="en-US" altLang="zh-CN" sz="1800" i="1" dirty="0" err="1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instructor_id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},  {</a:t>
                </a:r>
                <a:r>
                  <a:rPr lang="en-US" altLang="zh-CN" sz="1800" i="1" dirty="0" err="1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instructor_id</a:t>
                </a:r>
                <a:r>
                  <a:rPr lang="en-US" altLang="zh-CN" sz="18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800" i="1" dirty="0" err="1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instructor_name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} and {</a:t>
                </a:r>
                <a:r>
                  <a:rPr lang="en-US" altLang="zh-CN" sz="1800" i="1" dirty="0" err="1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instructor_name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} are </a:t>
                </a:r>
                <a:r>
                  <a:rPr lang="en-US" altLang="zh-CN" sz="1800" dirty="0" err="1">
                    <a:latin typeface="Comic Sans MS" panose="030F0702030302020204" pitchFamily="66" charset="0"/>
                  </a:rPr>
                  <a:t>superkeys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 of </a:t>
                </a:r>
                <a:r>
                  <a:rPr lang="en-US" altLang="zh-CN" sz="18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instructor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, if no two instructors have the same name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If tuples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]≠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  <a:ea typeface="Cambria Math" panose="02040503050406030204" pitchFamily="18" charset="0"/>
                  </a:rPr>
                  <a:t>Candidate key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Comic Sans MS" panose="030F0702030302020204" pitchFamily="66" charset="0"/>
                    <a:ea typeface="Cambria Math" panose="02040503050406030204" pitchFamily="18" charset="0"/>
                  </a:rPr>
                  <a:t>（候选码）</a:t>
                </a:r>
                <a:endParaRPr lang="en-US" altLang="zh-CN" sz="2000" b="1" dirty="0">
                  <a:solidFill>
                    <a:srgbClr val="FF0000"/>
                  </a:solidFill>
                  <a:latin typeface="Comic Sans MS" panose="030F0702030302020204" pitchFamily="66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is a </a:t>
                </a: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candidate key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is </a:t>
                </a:r>
                <a:r>
                  <a:rPr lang="en-US" altLang="zh-CN" sz="18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minimal</a:t>
                </a:r>
                <a:endParaRPr lang="en-US" altLang="zh-CN" sz="1600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E.g., {</a:t>
                </a:r>
                <a:r>
                  <a:rPr lang="en-US" altLang="zh-CN" sz="1800" i="1" dirty="0" err="1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instructor_name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} is a candidate key for </a:t>
                </a:r>
                <a:r>
                  <a:rPr lang="en-US" altLang="zh-CN" sz="18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instructor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, since it is a </a:t>
                </a:r>
                <a:r>
                  <a:rPr lang="en-US" altLang="zh-CN" sz="1800" dirty="0" err="1">
                    <a:latin typeface="Comic Sans MS" panose="030F0702030302020204" pitchFamily="66" charset="0"/>
                  </a:rPr>
                  <a:t>superkey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 (assuming no two instructors have the same name)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Primary key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（主码）</a:t>
                </a:r>
                <a:endParaRPr lang="en-US" altLang="zh-CN" sz="20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A candidate key is chosen by the DB designer to identify tuples within a relation</a:t>
                </a:r>
              </a:p>
              <a:p>
                <a:pPr lvl="1"/>
                <a:endParaRPr lang="en-US" altLang="zh-CN" sz="1800" dirty="0"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627534"/>
                <a:ext cx="8640960" cy="4392488"/>
              </a:xfrm>
              <a:blipFill>
                <a:blip r:embed="rId2"/>
                <a:stretch>
                  <a:fillRect l="-987" t="-1944" r="-1058" b="-5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6438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AB89E-2D26-4C74-A0BE-6E93B97B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itchFamily="66" charset="0"/>
              </a:rPr>
              <a:t>Outline of the Course </a:t>
            </a:r>
            <a:endParaRPr lang="zh-CN" altLang="en-US" dirty="0">
              <a:latin typeface="Comic Sans MS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E0A217-5479-4367-BD9D-B9F1AA547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1128"/>
            <a:ext cx="4572000" cy="393885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600" b="1">
                <a:solidFill>
                  <a:srgbClr val="2408F2"/>
                </a:solidFill>
                <a:latin typeface="Comic Sans MS" pitchFamily="66" charset="0"/>
              </a:rPr>
              <a:t>Part </a:t>
            </a:r>
            <a:r>
              <a:rPr lang="en-US" altLang="zh-CN" sz="1600" b="1" dirty="0">
                <a:solidFill>
                  <a:srgbClr val="2408F2"/>
                </a:solidFill>
                <a:latin typeface="Comic Sans MS" pitchFamily="66" charset="0"/>
              </a:rPr>
              <a:t>0: Overview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Comic Sans MS" pitchFamily="66" charset="0"/>
              </a:rPr>
              <a:t>Ch1: Introduction </a:t>
            </a:r>
          </a:p>
          <a:p>
            <a:pPr marL="0" indent="0">
              <a:lnSpc>
                <a:spcPts val="1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1600" b="1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  <a:sym typeface="Wingdings" pitchFamily="2" charset="2"/>
              </a:rPr>
              <a:t></a:t>
            </a:r>
            <a:r>
              <a:rPr lang="zh-CN" altLang="en-US" sz="1600" b="1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Wingdings" pitchFamily="2" charset="2"/>
              </a:rPr>
              <a:t> </a:t>
            </a:r>
            <a:r>
              <a:rPr lang="en-US" altLang="zh-CN" sz="1800" b="1">
                <a:solidFill>
                  <a:srgbClr val="FF0000"/>
                </a:solidFill>
                <a:latin typeface="Comic Sans MS" pitchFamily="66" charset="0"/>
              </a:rPr>
              <a:t>Part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66" charset="0"/>
              </a:rPr>
              <a:t>1  Relational Databases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Comic Sans MS" pitchFamily="66" charset="0"/>
              </a:rPr>
              <a:t>Ch2: Relational model (data model, relational algebra) 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CN" sz="1400" dirty="0">
                <a:latin typeface="Comic Sans MS" pitchFamily="66" charset="0"/>
              </a:rPr>
              <a:t>Ch3&amp;4: SQL(Structured Query Language)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CN" sz="1400" dirty="0">
                <a:latin typeface="Comic Sans MS" pitchFamily="66" charset="0"/>
              </a:rPr>
              <a:t>Ch5: Advanced SQL </a:t>
            </a:r>
          </a:p>
          <a:p>
            <a:pPr marL="252000" indent="-252000">
              <a:lnSpc>
                <a:spcPts val="1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2408F2"/>
                </a:solidFill>
                <a:latin typeface="Comic Sans MS" pitchFamily="66" charset="0"/>
              </a:rPr>
              <a:t>Part 2  Database Design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CN" sz="1400" dirty="0">
                <a:latin typeface="Comic Sans MS" pitchFamily="66" charset="0"/>
              </a:rPr>
              <a:t>Ch6: Database design based on E-R model 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CN" sz="1400" dirty="0">
                <a:latin typeface="Comic Sans MS" pitchFamily="66" charset="0"/>
              </a:rPr>
              <a:t>Ch7: Relational database design </a:t>
            </a:r>
          </a:p>
          <a:p>
            <a:pPr marL="252000" indent="-252000">
              <a:lnSpc>
                <a:spcPts val="1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Part 3  Application Design &amp; Development 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Ch8: Complex data types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Ch9: Application development</a:t>
            </a:r>
          </a:p>
          <a:p>
            <a:pPr marL="252000" indent="-252000">
              <a:lnSpc>
                <a:spcPts val="1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Part 4  Big data analytics 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Ch10: Big data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Ch11: Data analytics </a:t>
            </a:r>
          </a:p>
          <a:p>
            <a: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</a:pPr>
            <a:endParaRPr lang="en-US" altLang="zh-CN" sz="1800" dirty="0">
              <a:latin typeface="Comic Sans MS" pitchFamily="66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38F0E64-ECE5-4568-B0CE-78B87C216AB5}"/>
              </a:ext>
            </a:extLst>
          </p:cNvPr>
          <p:cNvSpPr txBox="1">
            <a:spLocks/>
          </p:cNvSpPr>
          <p:nvPr/>
        </p:nvSpPr>
        <p:spPr bwMode="auto">
          <a:xfrm>
            <a:off x="4572000" y="710896"/>
            <a:ext cx="4572000" cy="416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52000" indent="-252000">
              <a:lnSpc>
                <a:spcPts val="1500"/>
              </a:lnSpc>
              <a:spcBef>
                <a:spcPts val="600"/>
              </a:spcBef>
              <a:spcAft>
                <a:spcPts val="0"/>
              </a:spcAft>
              <a:buFontTx/>
              <a:buChar char="•"/>
            </a:pPr>
            <a:r>
              <a:rPr lang="en-US" altLang="zh-CN" sz="1600" b="1" dirty="0">
                <a:solidFill>
                  <a:srgbClr val="2408F2"/>
                </a:solidFill>
                <a:latin typeface="Comic Sans MS" pitchFamily="66" charset="0"/>
              </a:rPr>
              <a:t>Part 5  Data Storage &amp; Indexing 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  <a:buFontTx/>
            </a:pPr>
            <a:r>
              <a:rPr lang="en-US" altLang="zh-CN" sz="1400" kern="0" dirty="0">
                <a:latin typeface="Comic Sans MS" pitchFamily="66" charset="0"/>
              </a:rPr>
              <a:t>Ch12: Physical storage system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  <a:buFontTx/>
            </a:pPr>
            <a:r>
              <a:rPr lang="en-US" altLang="zh-CN" sz="1400" kern="0" dirty="0">
                <a:latin typeface="Comic Sans MS" pitchFamily="66" charset="0"/>
              </a:rPr>
              <a:t>Ch13: Data storage structure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  <a:buFontTx/>
            </a:pPr>
            <a:r>
              <a:rPr lang="en-US" altLang="zh-CN" sz="1400" kern="0" dirty="0">
                <a:latin typeface="Comic Sans MS" pitchFamily="66" charset="0"/>
              </a:rPr>
              <a:t>Ch14: Indexing</a:t>
            </a:r>
            <a:endParaRPr lang="en-US" altLang="zh-CN" sz="1600" b="1" kern="0" dirty="0">
              <a:latin typeface="Comic Sans MS" pitchFamily="66" charset="0"/>
            </a:endParaRPr>
          </a:p>
          <a:p>
            <a:pPr marL="252000" indent="-252000">
              <a:lnSpc>
                <a:spcPts val="1500"/>
              </a:lnSpc>
              <a:spcBef>
                <a:spcPts val="600"/>
              </a:spcBef>
              <a:spcAft>
                <a:spcPts val="0"/>
              </a:spcAft>
              <a:buFontTx/>
              <a:buChar char="•"/>
            </a:pPr>
            <a:r>
              <a:rPr lang="en-US" altLang="zh-CN" sz="1600" b="1" dirty="0">
                <a:solidFill>
                  <a:srgbClr val="2408F2"/>
                </a:solidFill>
                <a:latin typeface="Comic Sans MS" pitchFamily="66" charset="0"/>
              </a:rPr>
              <a:t>Part 6  Query Processing &amp; Optimization 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  <a:buFontTx/>
            </a:pPr>
            <a:r>
              <a:rPr lang="en-US" altLang="zh-CN" sz="1400" kern="0" dirty="0">
                <a:latin typeface="Comic Sans MS" pitchFamily="66" charset="0"/>
              </a:rPr>
              <a:t>Ch15: Query processing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300"/>
              </a:spcAft>
              <a:buFontTx/>
            </a:pPr>
            <a:r>
              <a:rPr lang="en-US" altLang="zh-CN" sz="1400" kern="0" dirty="0">
                <a:latin typeface="Comic Sans MS" pitchFamily="66" charset="0"/>
              </a:rPr>
              <a:t>Ch16: Query optimization </a:t>
            </a:r>
            <a:endParaRPr lang="en-US" altLang="zh-CN" sz="1600" b="1" kern="0" dirty="0">
              <a:latin typeface="Comic Sans MS" pitchFamily="66" charset="0"/>
            </a:endParaRPr>
          </a:p>
          <a:p>
            <a:pPr marL="252000" indent="-252000">
              <a:lnSpc>
                <a:spcPts val="1500"/>
              </a:lnSpc>
              <a:spcBef>
                <a:spcPts val="600"/>
              </a:spcBef>
              <a:spcAft>
                <a:spcPts val="0"/>
              </a:spcAft>
              <a:buFontTx/>
              <a:buChar char="•"/>
            </a:pPr>
            <a:r>
              <a:rPr lang="en-US" altLang="zh-CN" sz="1600" b="1" dirty="0">
                <a:solidFill>
                  <a:srgbClr val="2408F2"/>
                </a:solidFill>
                <a:latin typeface="Comic Sans MS" pitchFamily="66" charset="0"/>
              </a:rPr>
              <a:t>Part 7 Transaction Management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FontTx/>
            </a:pPr>
            <a:r>
              <a:rPr lang="en-US" altLang="zh-CN" sz="1400" kern="0" dirty="0">
                <a:latin typeface="Comic Sans MS" pitchFamily="66" charset="0"/>
              </a:rPr>
              <a:t>Ch17: Transactions  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FontTx/>
            </a:pPr>
            <a:r>
              <a:rPr lang="en-US" altLang="zh-CN" sz="1400" kern="0" dirty="0">
                <a:latin typeface="Comic Sans MS" pitchFamily="66" charset="0"/>
              </a:rPr>
              <a:t>Ch18: Concurrency control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FontTx/>
            </a:pPr>
            <a:r>
              <a:rPr lang="en-US" altLang="zh-CN" sz="1400" kern="0" dirty="0">
                <a:latin typeface="Comic Sans MS" pitchFamily="66" charset="0"/>
              </a:rPr>
              <a:t>Ch19: Recovery system</a:t>
            </a:r>
          </a:p>
          <a:p>
            <a:pPr marL="252000" indent="-252000">
              <a:lnSpc>
                <a:spcPts val="1500"/>
              </a:lnSpc>
              <a:spcBef>
                <a:spcPts val="600"/>
              </a:spcBef>
              <a:spcAft>
                <a:spcPts val="0"/>
              </a:spcAft>
              <a:buFontTx/>
              <a:buChar char="•"/>
            </a:pP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Part 8 Parallel &amp; Distributed Database 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FontTx/>
            </a:pPr>
            <a:r>
              <a:rPr lang="en-US" altLang="zh-CN" sz="1400" kern="0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Ch20: Database system architecture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FontTx/>
            </a:pPr>
            <a:r>
              <a:rPr lang="en-US" altLang="zh-CN" sz="1400" kern="0" dirty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Ch21-23: Parallel &amp; distributed storage, query processing &amp; transaction processing  </a:t>
            </a:r>
          </a:p>
          <a:p>
            <a:pPr marL="252000" indent="-252000">
              <a:lnSpc>
                <a:spcPts val="1500"/>
              </a:lnSpc>
              <a:spcBef>
                <a:spcPts val="600"/>
              </a:spcBef>
              <a:spcAft>
                <a:spcPts val="0"/>
              </a:spcAft>
              <a:buFontTx/>
              <a:buChar char="•"/>
            </a:pPr>
            <a:r>
              <a:rPr lang="en-US" altLang="zh-CN" sz="1600" b="1" dirty="0">
                <a:solidFill>
                  <a:srgbClr val="2408F2"/>
                </a:solidFill>
                <a:latin typeface="Comic Sans MS" pitchFamily="66" charset="0"/>
              </a:rPr>
              <a:t>Part 9</a:t>
            </a:r>
          </a:p>
          <a:p>
            <a:pPr lvl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FontTx/>
            </a:pPr>
            <a:r>
              <a:rPr lang="en-US" altLang="zh-CN" sz="1400" b="1" kern="0">
                <a:solidFill>
                  <a:srgbClr val="2408F2"/>
                </a:solidFill>
                <a:latin typeface="Comic Sans MS" pitchFamily="66" charset="0"/>
              </a:rPr>
              <a:t>DB Platform:</a:t>
            </a:r>
            <a:r>
              <a:rPr lang="en-US" altLang="zh-CN" sz="1400" kern="0">
                <a:latin typeface="Comic Sans MS" pitchFamily="66" charset="0"/>
              </a:rPr>
              <a:t>OceanBase</a:t>
            </a:r>
            <a:r>
              <a:rPr lang="en-US" altLang="zh-CN" sz="1400" kern="0" dirty="0">
                <a:latin typeface="Comic Sans MS" pitchFamily="66" charset="0"/>
              </a:rPr>
              <a:t>, MongoDB, Neo4J</a:t>
            </a:r>
          </a:p>
        </p:txBody>
      </p:sp>
    </p:spTree>
    <p:extLst>
      <p:ext uri="{BB962C8B-B14F-4D97-AF65-F5344CB8AC3E}">
        <p14:creationId xmlns:p14="http://schemas.microsoft.com/office/powerpoint/2010/main" val="261618865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Keys (Cont.)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669214"/>
                <a:ext cx="8784976" cy="3990767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Foreign key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(</a:t>
                </a:r>
                <a:r>
                  <a:rPr lang="zh-CN" altLang="en-US" sz="20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外码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)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600" dirty="0">
                    <a:latin typeface="Comic Sans MS" panose="030F0702030302020204" pitchFamily="66" charset="0"/>
                  </a:rPr>
                  <a:t>A relation schema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Comic Sans MS" panose="030F0702030302020204" pitchFamily="66" charset="0"/>
                  </a:rPr>
                  <a:t>, may include among its attributes the primary key of another relation schema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Comic Sans MS" panose="030F0702030302020204" pitchFamily="66" charset="0"/>
                  </a:rPr>
                  <a:t>. This attribute is called a </a:t>
                </a:r>
                <a:r>
                  <a:rPr lang="en-US" altLang="zh-CN" sz="16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foreign key 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Comic Sans MS" panose="030F0702030302020204" pitchFamily="66" charset="0"/>
                  </a:rPr>
                  <a:t>, referencing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600" b="1" dirty="0">
                  <a:latin typeface="Comic Sans MS" panose="030F0702030302020204" pitchFamily="66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600" dirty="0">
                    <a:latin typeface="Comic Sans MS" panose="030F0702030302020204" pitchFamily="66" charset="0"/>
                  </a:rPr>
                  <a:t>The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6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is called the </a:t>
                </a:r>
                <a:r>
                  <a:rPr lang="en-US" altLang="zh-CN" sz="16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referencing relation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(</a:t>
                </a:r>
                <a:r>
                  <a:rPr lang="zh-CN" altLang="en-US" sz="1600" dirty="0">
                    <a:latin typeface="Comic Sans MS" panose="030F0702030302020204" pitchFamily="66" charset="0"/>
                  </a:rPr>
                  <a:t>参照关系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) of the </a:t>
                </a:r>
                <a:r>
                  <a:rPr lang="en-US" altLang="zh-CN" sz="16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foreign key dependency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6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is called the </a:t>
                </a:r>
                <a:r>
                  <a:rPr lang="en-US" altLang="zh-CN" sz="16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referenced relation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 (</a:t>
                </a:r>
                <a:r>
                  <a:rPr lang="zh-CN" altLang="en-US" sz="1600" dirty="0">
                    <a:latin typeface="Comic Sans MS" panose="030F0702030302020204" pitchFamily="66" charset="0"/>
                  </a:rPr>
                  <a:t>被参照关系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) of the foreign key dependency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Referential integrity constraint 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(</a:t>
                </a:r>
                <a:r>
                  <a:rPr lang="zh-CN" altLang="en-US" sz="20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参照完整性约束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)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600" dirty="0">
                    <a:latin typeface="Comic Sans MS" panose="030F0702030302020204" pitchFamily="66" charset="0"/>
                  </a:rPr>
                  <a:t>The values appearing in specified attributes of any tuple in the referencing relation should also appear in specified attributes of at least one tuple in the referenced relation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Schema diagram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(</a:t>
                </a:r>
                <a:r>
                  <a:rPr lang="zh-CN" altLang="en-US" sz="20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模式图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)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600" dirty="0">
                    <a:latin typeface="Comic Sans MS" panose="030F0702030302020204" pitchFamily="66" charset="0"/>
                  </a:rPr>
                  <a:t>A database schema, along with primary key and foreign key dependencies, can be depicted pictorially by schema diagrams</a:t>
                </a:r>
              </a:p>
              <a:p>
                <a:pPr>
                  <a:spcBef>
                    <a:spcPts val="600"/>
                  </a:spcBef>
                </a:pPr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669214"/>
                <a:ext cx="8784976" cy="3990767"/>
              </a:xfrm>
              <a:blipFill rotWithShape="1">
                <a:blip r:embed="rId3"/>
                <a:stretch>
                  <a:fillRect l="-971" t="-1988" r="-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4246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3163E-0EEE-41BC-A193-9C75CD0B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Outline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7AADE-2B92-4DCF-8530-BCF73DF66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9581"/>
            <a:ext cx="8568952" cy="3535041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Structure of Relational Database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Database Schema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Keys</a:t>
            </a: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  <a:sym typeface="Wingdings" pitchFamily="2" charset="2"/>
              </a:rPr>
              <a:t> </a:t>
            </a:r>
            <a:r>
              <a:rPr lang="en-US" altLang="zh-CN" b="1">
                <a:solidFill>
                  <a:srgbClr val="FF0000"/>
                </a:solidFill>
                <a:latin typeface="Comic Sans MS" panose="030F0702030302020204" pitchFamily="66" charset="0"/>
              </a:rPr>
              <a:t>Schema </a:t>
            </a: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</a:rPr>
              <a:t>Diagrams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Relational Query Languages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Relational Algebra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346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0538"/>
            <a:ext cx="9144000" cy="637580"/>
          </a:xfrm>
        </p:spPr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Schema Diagrams 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23056" r="722" b="23056"/>
          <a:stretch>
            <a:fillRect/>
          </a:stretch>
        </p:blipFill>
        <p:spPr bwMode="auto">
          <a:xfrm>
            <a:off x="4355976" y="2850084"/>
            <a:ext cx="3816424" cy="21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F4777C7-CFC0-4B3C-BA95-6C5E94175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4011910"/>
            <a:ext cx="28083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spcBef>
                <a:spcPct val="0"/>
              </a:spcBef>
            </a:pPr>
            <a:r>
              <a:rPr kumimoji="1" lang="en-US" altLang="en-US" sz="1600" b="1" dirty="0">
                <a:solidFill>
                  <a:srgbClr val="FF0000"/>
                </a:solidFill>
                <a:latin typeface="Comic Sans MS" panose="030F0702030302020204" pitchFamily="66" charset="0"/>
                <a:ea typeface="宋体" pitchFamily="2" charset="-122"/>
              </a:rPr>
              <a:t>Schema Diagram </a:t>
            </a:r>
            <a:r>
              <a:rPr kumimoji="1" lang="en-US" altLang="zh-CN" sz="1600" b="1" dirty="0">
                <a:solidFill>
                  <a:srgbClr val="FF0000"/>
                </a:solidFill>
                <a:latin typeface="Comic Sans MS" panose="030F0702030302020204" pitchFamily="66" charset="0"/>
                <a:ea typeface="宋体" pitchFamily="2" charset="-122"/>
              </a:rPr>
              <a:t>(</a:t>
            </a:r>
            <a:r>
              <a:rPr kumimoji="1" lang="zh-CN" altLang="en-US" sz="1600" b="1" dirty="0">
                <a:solidFill>
                  <a:srgbClr val="FF0000"/>
                </a:solidFill>
                <a:latin typeface="Comic Sans MS" panose="030F0702030302020204" pitchFamily="66" charset="0"/>
                <a:ea typeface="宋体" pitchFamily="2" charset="-122"/>
              </a:rPr>
              <a:t>模式图</a:t>
            </a:r>
            <a:r>
              <a:rPr kumimoji="1" lang="en-US" altLang="zh-CN" sz="1600" b="1" dirty="0">
                <a:solidFill>
                  <a:srgbClr val="FF0000"/>
                </a:solidFill>
                <a:latin typeface="Comic Sans MS" panose="030F0702030302020204" pitchFamily="66" charset="0"/>
                <a:ea typeface="宋体" pitchFamily="2" charset="-122"/>
              </a:rPr>
              <a:t>) </a:t>
            </a:r>
            <a:r>
              <a:rPr kumimoji="1" lang="en-US" altLang="en-US" sz="1600" b="1" dirty="0">
                <a:solidFill>
                  <a:srgbClr val="000000"/>
                </a:solidFill>
                <a:latin typeface="Comic Sans MS" panose="030F0702030302020204" pitchFamily="66" charset="0"/>
                <a:ea typeface="宋体" pitchFamily="2" charset="-122"/>
              </a:rPr>
              <a:t>for the banking enterprise</a:t>
            </a:r>
            <a:endParaRPr kumimoji="1" lang="en-US" altLang="zh-CN" sz="1600" b="1" dirty="0">
              <a:solidFill>
                <a:srgbClr val="000000"/>
              </a:solidFill>
              <a:latin typeface="Comic Sans MS" panose="030F0702030302020204" pitchFamily="66" charset="0"/>
              <a:ea typeface="宋体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B10020-7C88-44A0-B1C6-EA7E61DE2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154191"/>
            <a:ext cx="28083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spcBef>
                <a:spcPct val="0"/>
              </a:spcBef>
            </a:pPr>
            <a:r>
              <a:rPr kumimoji="1" lang="en-US" altLang="en-US" sz="1600" b="1" dirty="0">
                <a:latin typeface="Comic Sans MS" panose="030F0702030302020204" pitchFamily="66" charset="0"/>
                <a:ea typeface="宋体" pitchFamily="2" charset="-122"/>
              </a:rPr>
              <a:t>Banking database</a:t>
            </a:r>
            <a:endParaRPr kumimoji="1" lang="en-US" altLang="zh-CN" sz="1600" b="1" dirty="0">
              <a:latin typeface="Comic Sans MS" panose="030F0702030302020204" pitchFamily="66" charset="0"/>
              <a:ea typeface="宋体" pitchFamily="2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0533" y="627534"/>
            <a:ext cx="81438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31925" indent="-1431925" eaLnBrk="1" hangingPunct="1"/>
            <a:r>
              <a:rPr kumimoji="1" lang="en-US" altLang="zh-CN" sz="2000" b="1" i="1" dirty="0">
                <a:solidFill>
                  <a:srgbClr val="0000FF"/>
                </a:solidFill>
                <a:latin typeface="Comic Sans MS" panose="030F0702030302020204" pitchFamily="66" charset="0"/>
              </a:rPr>
              <a:t>branch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(</a:t>
            </a:r>
            <a:r>
              <a:rPr kumimoji="1" lang="en-US" altLang="zh-CN" sz="2000" b="1" i="1" u="sng" dirty="0" err="1">
                <a:solidFill>
                  <a:srgbClr val="FF6600"/>
                </a:solidFill>
                <a:latin typeface="Comic Sans MS" panose="030F0702030302020204" pitchFamily="66" charset="0"/>
              </a:rPr>
              <a:t>branch_name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, </a:t>
            </a:r>
            <a:r>
              <a:rPr kumimoji="1" lang="en-US" altLang="zh-CN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branch_city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, assets)</a:t>
            </a:r>
          </a:p>
          <a:p>
            <a:pPr marL="1431925" indent="-1431925" eaLnBrk="1" hangingPunct="1"/>
            <a:r>
              <a:rPr kumimoji="1" lang="en-US" altLang="zh-CN" sz="2000" b="1" i="1" dirty="0">
                <a:solidFill>
                  <a:srgbClr val="0000FF"/>
                </a:solidFill>
                <a:latin typeface="Comic Sans MS" panose="030F0702030302020204" pitchFamily="66" charset="0"/>
              </a:rPr>
              <a:t>customer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(</a:t>
            </a:r>
            <a:r>
              <a:rPr kumimoji="1" lang="en-US" altLang="zh-CN" sz="2000" b="1" i="1" u="sng" dirty="0" err="1">
                <a:solidFill>
                  <a:srgbClr val="7030A0"/>
                </a:solidFill>
                <a:latin typeface="Comic Sans MS" panose="030F0702030302020204" pitchFamily="66" charset="0"/>
              </a:rPr>
              <a:t>customer_name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, </a:t>
            </a:r>
            <a:r>
              <a:rPr kumimoji="1" lang="en-US" altLang="zh-CN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customer_street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, </a:t>
            </a:r>
            <a:r>
              <a:rPr kumimoji="1" lang="en-US" altLang="zh-CN" sz="2000" b="1" i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customer_city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)</a:t>
            </a:r>
          </a:p>
          <a:p>
            <a:pPr marL="1431925" indent="-1431925" eaLnBrk="1" hangingPunct="1"/>
            <a:r>
              <a:rPr kumimoji="1" lang="en-US" altLang="zh-CN" sz="2000" b="1" i="1" dirty="0">
                <a:solidFill>
                  <a:srgbClr val="0000FF"/>
                </a:solidFill>
                <a:latin typeface="Comic Sans MS" panose="030F0702030302020204" pitchFamily="66" charset="0"/>
              </a:rPr>
              <a:t>account 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kumimoji="1" lang="en-US" altLang="zh-CN" sz="2000" b="1" i="1" u="sng" dirty="0" err="1">
                <a:solidFill>
                  <a:srgbClr val="FF0000"/>
                </a:solidFill>
                <a:latin typeface="Comic Sans MS" panose="030F0702030302020204" pitchFamily="66" charset="0"/>
              </a:rPr>
              <a:t>account_number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, </a:t>
            </a:r>
            <a:r>
              <a:rPr kumimoji="1" lang="en-US" altLang="zh-CN" sz="2000" b="1" i="1" u="sng" dirty="0" err="1">
                <a:solidFill>
                  <a:srgbClr val="FF6600"/>
                </a:solidFill>
                <a:latin typeface="Comic Sans MS" panose="030F0702030302020204" pitchFamily="66" charset="0"/>
              </a:rPr>
              <a:t>branch_name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, balance)</a:t>
            </a:r>
          </a:p>
          <a:p>
            <a:pPr marL="1431925" indent="-1431925" eaLnBrk="1" hangingPunct="1"/>
            <a:r>
              <a:rPr kumimoji="1" lang="en-US" altLang="zh-CN" sz="2000" b="1" i="1" dirty="0">
                <a:solidFill>
                  <a:srgbClr val="0000FF"/>
                </a:solidFill>
                <a:latin typeface="Comic Sans MS" panose="030F0702030302020204" pitchFamily="66" charset="0"/>
              </a:rPr>
              <a:t>loan 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(</a:t>
            </a:r>
            <a:r>
              <a:rPr kumimoji="1" lang="en-US" altLang="zh-CN" sz="2000" b="1" i="1" dirty="0" err="1">
                <a:solidFill>
                  <a:srgbClr val="00CC00"/>
                </a:solidFill>
                <a:latin typeface="Comic Sans MS" panose="030F0702030302020204" pitchFamily="66" charset="0"/>
              </a:rPr>
              <a:t>l</a:t>
            </a:r>
            <a:r>
              <a:rPr kumimoji="1" lang="en-US" altLang="zh-CN" sz="2000" b="1" i="1" u="sng" dirty="0" err="1">
                <a:solidFill>
                  <a:srgbClr val="00CC00"/>
                </a:solidFill>
                <a:latin typeface="Comic Sans MS" panose="030F0702030302020204" pitchFamily="66" charset="0"/>
              </a:rPr>
              <a:t>oan_number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, </a:t>
            </a:r>
            <a:r>
              <a:rPr kumimoji="1" lang="en-US" altLang="zh-CN" sz="2000" b="1" i="1" u="sng" dirty="0" err="1">
                <a:solidFill>
                  <a:srgbClr val="FF6600"/>
                </a:solidFill>
                <a:latin typeface="Comic Sans MS" panose="030F0702030302020204" pitchFamily="66" charset="0"/>
              </a:rPr>
              <a:t>branch_name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, amount)</a:t>
            </a:r>
          </a:p>
          <a:p>
            <a:pPr marL="1431925" indent="-1431925" eaLnBrk="1" hangingPunct="1"/>
            <a:r>
              <a:rPr kumimoji="1" lang="en-US" altLang="zh-CN" sz="2000" b="1" i="1" dirty="0">
                <a:solidFill>
                  <a:srgbClr val="FF0000"/>
                </a:solidFill>
                <a:latin typeface="Comic Sans MS" panose="030F0702030302020204" pitchFamily="66" charset="0"/>
              </a:rPr>
              <a:t>depositor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(</a:t>
            </a:r>
            <a:r>
              <a:rPr kumimoji="1" lang="en-US" altLang="zh-CN" sz="2000" b="1" i="1" u="sng" dirty="0" err="1">
                <a:solidFill>
                  <a:srgbClr val="7030A0"/>
                </a:solidFill>
                <a:latin typeface="Comic Sans MS" panose="030F0702030302020204" pitchFamily="66" charset="0"/>
              </a:rPr>
              <a:t>customer_name</a:t>
            </a:r>
            <a:r>
              <a:rPr kumimoji="1" lang="en-US" altLang="zh-CN" sz="2000" b="1" i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, </a:t>
            </a:r>
            <a:r>
              <a:rPr kumimoji="1" lang="en-US" altLang="zh-CN" sz="2000" b="1" i="1" u="sng" dirty="0" err="1">
                <a:solidFill>
                  <a:srgbClr val="FF0000"/>
                </a:solidFill>
                <a:latin typeface="Comic Sans MS" panose="030F0702030302020204" pitchFamily="66" charset="0"/>
              </a:rPr>
              <a:t>account_number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)</a:t>
            </a:r>
          </a:p>
          <a:p>
            <a:pPr marL="1431925" indent="-1431925" eaLnBrk="1" hangingPunct="1"/>
            <a:r>
              <a:rPr kumimoji="1" lang="en-US" altLang="zh-CN" sz="2000" b="1" i="1" dirty="0">
                <a:solidFill>
                  <a:srgbClr val="FF0000"/>
                </a:solidFill>
                <a:latin typeface="Comic Sans MS" panose="030F0702030302020204" pitchFamily="66" charset="0"/>
              </a:rPr>
              <a:t>borrower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 (</a:t>
            </a:r>
            <a:r>
              <a:rPr kumimoji="1" lang="en-US" altLang="zh-CN" sz="2000" b="1" i="1" u="sng" dirty="0" err="1">
                <a:solidFill>
                  <a:srgbClr val="6600CC"/>
                </a:solidFill>
                <a:latin typeface="Comic Sans MS" panose="030F0702030302020204" pitchFamily="66" charset="0"/>
              </a:rPr>
              <a:t>customer_name</a:t>
            </a:r>
            <a:r>
              <a:rPr kumimoji="1" lang="en-US" altLang="zh-CN" sz="2000" b="1" i="1" u="sng" dirty="0">
                <a:solidFill>
                  <a:schemeClr val="tx1"/>
                </a:solidFill>
                <a:latin typeface="Comic Sans MS" panose="030F0702030302020204" pitchFamily="66" charset="0"/>
              </a:rPr>
              <a:t>, </a:t>
            </a:r>
            <a:r>
              <a:rPr kumimoji="1" lang="en-US" altLang="zh-CN" sz="2000" b="1" i="1" u="sng" dirty="0" err="1">
                <a:solidFill>
                  <a:srgbClr val="00CC00"/>
                </a:solidFill>
                <a:latin typeface="Comic Sans MS" panose="030F0702030302020204" pitchFamily="66" charset="0"/>
              </a:rPr>
              <a:t>loan_number</a:t>
            </a:r>
            <a:r>
              <a:rPr kumimoji="1" lang="en-US" altLang="zh-CN" sz="2000" b="1" i="1" dirty="0">
                <a:solidFill>
                  <a:schemeClr val="tx1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105913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348049A-7FE0-47D5-B8D2-C283ADCDB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9440"/>
          <a:stretch/>
        </p:blipFill>
        <p:spPr bwMode="auto">
          <a:xfrm>
            <a:off x="1043608" y="195486"/>
            <a:ext cx="6858000" cy="41242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1B01E0-9919-4E82-B14D-45CD71BCA5D1}"/>
              </a:ext>
            </a:extLst>
          </p:cNvPr>
          <p:cNvSpPr txBox="1"/>
          <p:nvPr/>
        </p:nvSpPr>
        <p:spPr>
          <a:xfrm>
            <a:off x="2195736" y="4443958"/>
            <a:ext cx="511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omic Sans MS" panose="030F0702030302020204" pitchFamily="66" charset="0"/>
              </a:rPr>
              <a:t>Schema diagram for the university database</a:t>
            </a:r>
            <a:endParaRPr lang="zh-CN" altLang="en-US" sz="16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1871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0" y="0"/>
            <a:ext cx="9144000" cy="699542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17088" dir="2963922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 eaLnBrk="1" hangingPunct="1"/>
            <a:r>
              <a:rPr kumimoji="1" lang="en-US" altLang="en-US" sz="3200" b="1">
                <a:solidFill>
                  <a:schemeClr val="bg1"/>
                </a:solidFill>
                <a:latin typeface="Comic Sans MS" pitchFamily="66" charset="0"/>
              </a:rPr>
              <a:t>Determining Keys from E-R Sets</a:t>
            </a:r>
            <a:endParaRPr kumimoji="1" lang="en-US" altLang="zh-CN" sz="3200" b="1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07504" y="915566"/>
            <a:ext cx="8784976" cy="30931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57188" indent="-357188">
              <a:spcBef>
                <a:spcPct val="35000"/>
              </a:spcBef>
              <a:buClr>
                <a:srgbClr val="FF0000"/>
              </a:buClr>
              <a:buSzPct val="90000"/>
              <a:buFont typeface="Wingdings" pitchFamily="2" charset="2"/>
              <a:buChar char="p"/>
              <a:defRPr/>
            </a:pPr>
            <a:r>
              <a:rPr kumimoji="1"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Strong entity set: </a:t>
            </a:r>
            <a:r>
              <a:rPr kumimoji="1" lang="en-US" altLang="zh-CN" sz="2000" b="1" dirty="0">
                <a:solidFill>
                  <a:schemeClr val="tx1"/>
                </a:solidFill>
                <a:latin typeface="Comic Sans MS" pitchFamily="66" charset="0"/>
              </a:rPr>
              <a:t>has a primary key</a:t>
            </a:r>
          </a:p>
          <a:p>
            <a:pPr marL="357188" indent="-357188">
              <a:spcBef>
                <a:spcPct val="35000"/>
              </a:spcBef>
              <a:buClr>
                <a:srgbClr val="FF0000"/>
              </a:buClr>
              <a:buSzPct val="90000"/>
              <a:buFont typeface="Wingdings" pitchFamily="2" charset="2"/>
              <a:buChar char="p"/>
              <a:defRPr/>
            </a:pPr>
            <a:r>
              <a:rPr kumimoji="1"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Weak entity set: </a:t>
            </a:r>
            <a:r>
              <a:rPr kumimoji="1" lang="en-US" altLang="zh-CN" sz="2000" b="1" dirty="0">
                <a:solidFill>
                  <a:schemeClr val="tx1"/>
                </a:solidFill>
                <a:latin typeface="Comic Sans MS" pitchFamily="66" charset="0"/>
              </a:rPr>
              <a:t>may not have sufficient attributes to form a primary key</a:t>
            </a:r>
          </a:p>
          <a:p>
            <a:pPr marL="901700" lvl="1" indent="-271463">
              <a:spcBef>
                <a:spcPct val="35000"/>
              </a:spcBef>
              <a:buClr>
                <a:schemeClr val="hlink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CN" sz="2000" b="1" dirty="0">
                <a:solidFill>
                  <a:srgbClr val="FF0000"/>
                </a:solidFill>
                <a:latin typeface="Comic Sans MS" pitchFamily="66" charset="0"/>
              </a:rPr>
              <a:t>Discriminator (</a:t>
            </a:r>
            <a:r>
              <a:rPr kumimoji="1" lang="zh-CN" altLang="en-US" sz="2000" b="1" dirty="0">
                <a:solidFill>
                  <a:srgbClr val="FF0000"/>
                </a:solidFill>
                <a:latin typeface="Comic Sans MS" pitchFamily="66" charset="0"/>
              </a:rPr>
              <a:t>分辨符</a:t>
            </a:r>
            <a:r>
              <a:rPr kumimoji="1" lang="en-US" altLang="zh-CN" sz="2000" b="1" dirty="0">
                <a:solidFill>
                  <a:srgbClr val="FF0000"/>
                </a:solidFill>
                <a:latin typeface="Comic Sans MS" pitchFamily="66" charset="0"/>
              </a:rPr>
              <a:t>)</a:t>
            </a:r>
            <a:r>
              <a:rPr kumimoji="1" lang="en-US" altLang="zh-CN" sz="2000" b="1" dirty="0">
                <a:solidFill>
                  <a:schemeClr val="tx1"/>
                </a:solidFill>
                <a:latin typeface="Comic Sans MS" pitchFamily="66" charset="0"/>
              </a:rPr>
              <a:t> plus the </a:t>
            </a:r>
            <a:r>
              <a:rPr kumimoji="1"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Key</a:t>
            </a:r>
            <a:r>
              <a:rPr kumimoji="1" lang="en-US" altLang="zh-CN" sz="2000" b="1" dirty="0">
                <a:solidFill>
                  <a:schemeClr val="tx1"/>
                </a:solidFill>
                <a:latin typeface="Comic Sans MS" pitchFamily="66" charset="0"/>
              </a:rPr>
              <a:t> of the </a:t>
            </a:r>
            <a:r>
              <a:rPr kumimoji="1"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identifying entity set (</a:t>
            </a:r>
            <a:r>
              <a:rPr kumimoji="1" lang="zh-CN" altLang="en-US" sz="2000" b="1" dirty="0">
                <a:solidFill>
                  <a:srgbClr val="0000FF"/>
                </a:solidFill>
                <a:latin typeface="Comic Sans MS" pitchFamily="66" charset="0"/>
              </a:rPr>
              <a:t>标识实体集</a:t>
            </a:r>
            <a:r>
              <a:rPr kumimoji="1"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, or owner entity set </a:t>
            </a:r>
            <a:r>
              <a:rPr kumimoji="1" lang="zh-CN" altLang="en-US" sz="2000" b="1" dirty="0">
                <a:solidFill>
                  <a:srgbClr val="0000FF"/>
                </a:solidFill>
                <a:latin typeface="Comic Sans MS" pitchFamily="66" charset="0"/>
              </a:rPr>
              <a:t>属主实体集</a:t>
            </a:r>
            <a:r>
              <a:rPr kumimoji="1" lang="en-US" altLang="zh-CN" sz="2000" b="1" dirty="0">
                <a:solidFill>
                  <a:srgbClr val="0000FF"/>
                </a:solidFill>
                <a:latin typeface="Comic Sans MS" pitchFamily="66" charset="0"/>
              </a:rPr>
              <a:t>) </a:t>
            </a:r>
            <a:r>
              <a:rPr kumimoji="1" lang="en-US" altLang="zh-CN" sz="2000" b="1" dirty="0">
                <a:solidFill>
                  <a:schemeClr val="tx1"/>
                </a:solidFill>
                <a:latin typeface="Comic Sans MS" pitchFamily="66" charset="0"/>
              </a:rPr>
              <a:t> </a:t>
            </a:r>
          </a:p>
          <a:p>
            <a:pPr marL="357188" indent="-357188">
              <a:spcBef>
                <a:spcPct val="35000"/>
              </a:spcBef>
              <a:buClr>
                <a:srgbClr val="FF0000"/>
              </a:buClr>
              <a:buSzPct val="90000"/>
              <a:buFont typeface="Wingdings" pitchFamily="2" charset="2"/>
              <a:buChar char="p"/>
              <a:defRPr/>
            </a:pPr>
            <a:r>
              <a:rPr kumimoji="1" lang="en-US" altLang="zh-CN" sz="2000" b="1" dirty="0">
                <a:solidFill>
                  <a:schemeClr val="tx1"/>
                </a:solidFill>
                <a:latin typeface="Comic Sans MS" pitchFamily="66" charset="0"/>
              </a:rPr>
              <a:t>Relationship set</a:t>
            </a:r>
          </a:p>
          <a:p>
            <a:pPr marL="901700" lvl="1" indent="-271463">
              <a:spcBef>
                <a:spcPct val="35000"/>
              </a:spcBef>
              <a:buClr>
                <a:schemeClr val="hlink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en-US" altLang="zh-CN" sz="2000" b="1" dirty="0">
                <a:solidFill>
                  <a:srgbClr val="FF0000"/>
                </a:solidFill>
                <a:latin typeface="Comic Sans MS" pitchFamily="66" charset="0"/>
              </a:rPr>
              <a:t>Union of keys </a:t>
            </a:r>
            <a:r>
              <a:rPr kumimoji="1" lang="en-US" altLang="zh-CN" sz="2000" b="1" dirty="0">
                <a:solidFill>
                  <a:schemeClr val="tx1"/>
                </a:solidFill>
                <a:latin typeface="Comic Sans MS" pitchFamily="66" charset="0"/>
              </a:rPr>
              <a:t>of the related entity sets</a:t>
            </a:r>
          </a:p>
          <a:p>
            <a:pPr marL="173037">
              <a:spcBef>
                <a:spcPct val="35000"/>
              </a:spcBef>
              <a:buClr>
                <a:schemeClr val="hlink"/>
              </a:buClr>
              <a:buSzPct val="90000"/>
              <a:defRPr/>
            </a:pPr>
            <a:r>
              <a:rPr kumimoji="1" lang="en-US" altLang="zh-CN" sz="2000" b="1" dirty="0">
                <a:solidFill>
                  <a:schemeClr val="tx1"/>
                </a:solidFill>
                <a:latin typeface="Comic Sans MS" pitchFamily="66" charset="0"/>
              </a:rPr>
              <a:t>(later discussed in Chapter 6)  </a:t>
            </a:r>
          </a:p>
        </p:txBody>
      </p:sp>
    </p:spTree>
    <p:extLst>
      <p:ext uri="{BB962C8B-B14F-4D97-AF65-F5344CB8AC3E}">
        <p14:creationId xmlns:p14="http://schemas.microsoft.com/office/powerpoint/2010/main" val="33066546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3163E-0EEE-41BC-A193-9C75CD0B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Outline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7AADE-2B92-4DCF-8530-BCF73DF66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9581"/>
            <a:ext cx="8568952" cy="3535041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Structure of Relational Database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Database Schema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Keys</a:t>
            </a: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Schema Diagrams </a:t>
            </a: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  <a:sym typeface="Wingdings" pitchFamily="2" charset="2"/>
              </a:rPr>
              <a:t> </a:t>
            </a:r>
            <a:r>
              <a:rPr lang="en-US" altLang="zh-CN" b="1">
                <a:solidFill>
                  <a:srgbClr val="FF0000"/>
                </a:solidFill>
                <a:latin typeface="Comic Sans MS" panose="030F0702030302020204" pitchFamily="66" charset="0"/>
              </a:rPr>
              <a:t>Relational </a:t>
            </a: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</a:rPr>
              <a:t>Query Languages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Relational Algebra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50166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Relational Query Languages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Languages used to request information from the database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latin typeface="Comic Sans MS" panose="030F0702030302020204" pitchFamily="66" charset="0"/>
              </a:rPr>
              <a:t>Categories of languages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Procedural</a:t>
            </a:r>
          </a:p>
          <a:p>
            <a:pPr lvl="2">
              <a:spcBef>
                <a:spcPts val="600"/>
              </a:spcBef>
            </a:pP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Relational Algebra</a:t>
            </a: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（关系代数）</a:t>
            </a:r>
            <a:endParaRPr lang="en-US" altLang="zh-CN" sz="1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Non-procedural </a:t>
            </a:r>
          </a:p>
          <a:p>
            <a:pPr lvl="2">
              <a:spcBef>
                <a:spcPts val="600"/>
              </a:spcBef>
            </a:pP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SQL</a:t>
            </a:r>
            <a:r>
              <a:rPr lang="zh-CN" altLang="en-US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（结构化查询语言）</a:t>
            </a:r>
            <a:endParaRPr lang="en-US" altLang="zh-CN" sz="1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2">
              <a:spcBef>
                <a:spcPts val="600"/>
              </a:spcBef>
            </a:pPr>
            <a:r>
              <a:rPr lang="en-US" altLang="zh-CN" sz="1600" dirty="0">
                <a:latin typeface="Comic Sans MS" panose="030F0702030302020204" pitchFamily="66" charset="0"/>
              </a:rPr>
              <a:t>Tuple Relational Calculus</a:t>
            </a:r>
            <a:r>
              <a:rPr lang="zh-CN" altLang="en-US" sz="1600" dirty="0">
                <a:latin typeface="Comic Sans MS" panose="030F0702030302020204" pitchFamily="66" charset="0"/>
              </a:rPr>
              <a:t>（元组关系演算）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lvl="3">
              <a:spcBef>
                <a:spcPts val="600"/>
              </a:spcBef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R-S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＝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{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Helvetica Neue"/>
              </a:rPr>
              <a:t>t│R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(t)∧┐S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（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t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）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}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Comic Sans MS" panose="030F0702030302020204" pitchFamily="66" charset="0"/>
              </a:rPr>
              <a:t>，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R∪S={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Helvetica Neue"/>
              </a:rPr>
              <a:t>t│R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(t)∨S(t)}</a:t>
            </a:r>
            <a:endParaRPr lang="zh-CN" altLang="en-US" sz="1400" dirty="0">
              <a:latin typeface="Comic Sans MS" panose="030F0702030302020204" pitchFamily="66" charset="0"/>
            </a:endParaRPr>
          </a:p>
          <a:p>
            <a:pPr lvl="2">
              <a:spcBef>
                <a:spcPts val="600"/>
              </a:spcBef>
            </a:pPr>
            <a:r>
              <a:rPr lang="en-US" altLang="zh-CN" sz="1600" dirty="0">
                <a:latin typeface="Comic Sans MS" panose="030F0702030302020204" pitchFamily="66" charset="0"/>
              </a:rPr>
              <a:t>Domain Relational Calculus</a:t>
            </a:r>
            <a:r>
              <a:rPr lang="zh-CN" altLang="en-US" sz="1600" dirty="0">
                <a:latin typeface="Comic Sans MS" panose="030F0702030302020204" pitchFamily="66" charset="0"/>
              </a:rPr>
              <a:t>（域关系演算）</a:t>
            </a:r>
            <a:endParaRPr lang="en-US" altLang="zh-CN" sz="1600" dirty="0">
              <a:latin typeface="Comic Sans MS" panose="030F0702030302020204" pitchFamily="66" charset="0"/>
            </a:endParaRPr>
          </a:p>
          <a:p>
            <a:pPr lvl="3">
              <a:spcBef>
                <a:spcPts val="600"/>
              </a:spcBef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{&lt;A, B, C&gt; | &lt;A, B, C&gt; ∈ Student ∧ A = “Monitor" }</a:t>
            </a:r>
            <a:endParaRPr lang="zh-CN" altLang="en-US" sz="1400" dirty="0">
              <a:latin typeface="Comic Sans MS" panose="030F0702030302020204" pitchFamily="66" charset="0"/>
            </a:endParaRPr>
          </a:p>
          <a:p>
            <a:pPr>
              <a:spcBef>
                <a:spcPts val="600"/>
              </a:spcBef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62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3163E-0EEE-41BC-A193-9C75CD0B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Outline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7AADE-2B92-4DCF-8530-BCF73DF66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9581"/>
            <a:ext cx="8568952" cy="3535041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Structure of Relational Database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Database Schema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Keys</a:t>
            </a: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Schema Diagrams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Relational Query Languages</a:t>
            </a: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  <a:sym typeface="Wingdings" pitchFamily="2" charset="2"/>
              </a:rPr>
              <a:t> </a:t>
            </a:r>
            <a:r>
              <a:rPr lang="en-US" altLang="zh-CN" b="1">
                <a:solidFill>
                  <a:srgbClr val="FF0000"/>
                </a:solidFill>
                <a:latin typeface="Comic Sans MS" panose="030F0702030302020204" pitchFamily="66" charset="0"/>
              </a:rPr>
              <a:t>Relational </a:t>
            </a: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</a:rPr>
              <a:t>Algebra 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6016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Relational Algebra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A  procedural language consisting  of a set of operations that take one or two relations as input and </a:t>
            </a:r>
            <a:r>
              <a:rPr lang="en-US" altLang="zh-CN" sz="2000" dirty="0">
                <a:solidFill>
                  <a:srgbClr val="3333FF"/>
                </a:solidFill>
                <a:latin typeface="Comic Sans MS" panose="030F0702030302020204" pitchFamily="66" charset="0"/>
              </a:rPr>
              <a:t>produce a new relation </a:t>
            </a:r>
            <a:r>
              <a:rPr lang="en-US" altLang="zh-CN" sz="2000" dirty="0">
                <a:latin typeface="Comic Sans MS" panose="030F0702030302020204" pitchFamily="66" charset="0"/>
              </a:rPr>
              <a:t>as the result</a:t>
            </a:r>
          </a:p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Six basic operations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Select (</a:t>
            </a:r>
            <a:r>
              <a:rPr lang="zh-CN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选择</a:t>
            </a: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Project (</a:t>
            </a:r>
            <a:r>
              <a:rPr lang="zh-CN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投影</a:t>
            </a: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Union (</a:t>
            </a:r>
            <a:r>
              <a:rPr lang="zh-CN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集合并</a:t>
            </a: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Set difference (</a:t>
            </a:r>
            <a:r>
              <a:rPr lang="zh-CN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集合差</a:t>
            </a: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Cartesian product (</a:t>
            </a:r>
            <a:r>
              <a:rPr lang="zh-CN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笛卡尔积</a:t>
            </a: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Rename (</a:t>
            </a:r>
            <a:r>
              <a:rPr lang="zh-CN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重命名</a:t>
            </a: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46936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Select Operation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79512"/>
                <a:ext cx="8568952" cy="3805070"/>
              </a:xfrm>
            </p:spPr>
            <p:txBody>
              <a:bodyPr/>
              <a:lstStyle/>
              <a:p>
                <a:r>
                  <a:rPr lang="en-US" altLang="zh-CN" sz="2000" b="1" dirty="0">
                    <a:latin typeface="Comic Sans MS" panose="030F0702030302020204" pitchFamily="66" charset="0"/>
                  </a:rPr>
                  <a:t>Notation: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e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𝒂𝒏𝒅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is the selection predicate(</a:t>
                </a:r>
                <a:r>
                  <a:rPr lang="zh-CN" altLang="en-US" sz="1800" dirty="0">
                    <a:latin typeface="Comic Sans MS" panose="030F0702030302020204" pitchFamily="66" charset="0"/>
                  </a:rPr>
                  <a:t>选择谓词）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consisting of 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(and),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(or), </a:t>
                </a:r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(not),</a:t>
                </a:r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,</a:t>
                </a:r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≠</m:t>
                    </m:r>
                  </m:oMath>
                </a14:m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,</a:t>
                </a:r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&lt;</m:t>
                    </m:r>
                  </m:oMath>
                </a14:m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,</a:t>
                </a:r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</m:oMath>
                </a14:m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,</a:t>
                </a:r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≤</m:t>
                    </m:r>
                  </m:oMath>
                </a14:m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≥</m:t>
                    </m:r>
                  </m:oMath>
                </a14:m>
                <a:endParaRPr lang="zh-CN" altLang="en-US" sz="1800" b="1" dirty="0"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E.g.,  </a:t>
                </a:r>
                <a:endParaRPr lang="en-US" altLang="zh-CN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79512"/>
                <a:ext cx="8568952" cy="3805070"/>
              </a:xfrm>
              <a:blipFill rotWithShape="1">
                <a:blip r:embed="rId2"/>
                <a:stretch>
                  <a:fillRect l="-996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6">
            <a:extLst>
              <a:ext uri="{FF2B5EF4-FFF2-40B4-BE49-F238E27FC236}">
                <a16:creationId xmlns:a16="http://schemas.microsoft.com/office/drawing/2014/main" id="{D93F6F0B-4F67-4371-B9DD-50E11D539BA1}"/>
              </a:ext>
            </a:extLst>
          </p:cNvPr>
          <p:cNvGrpSpPr>
            <a:grpSpLocks/>
          </p:cNvGrpSpPr>
          <p:nvPr/>
        </p:nvGrpSpPr>
        <p:grpSpPr bwMode="auto">
          <a:xfrm>
            <a:off x="1907704" y="2499742"/>
            <a:ext cx="1371600" cy="1657350"/>
            <a:chOff x="2633" y="1140"/>
            <a:chExt cx="1152" cy="1392"/>
          </a:xfrm>
        </p:grpSpPr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6BBBFBBC-D09F-4094-953D-EBAF34016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" y="1140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26BE9C1E-BB6B-49CE-8C0C-04DF6A224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1140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4A13A76E-D87A-4CD4-9631-9A6838581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" y="1140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91F7E84A-2D5C-45D3-B9A6-C011638C0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7" y="1140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BD5053D5-CE13-4779-A5AA-765FCA85B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" y="1476"/>
              <a:ext cx="288" cy="10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D04A84E1-D68A-4AA8-8F91-48361B5BE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1476"/>
              <a:ext cx="288" cy="10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61BDE7B2-2A51-4552-B433-8DE642A9B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" y="1476"/>
              <a:ext cx="288" cy="10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5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12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23</a:t>
              </a:r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BB8E8E9D-1618-41BA-A64D-E4B611AF7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7" y="1476"/>
              <a:ext cx="288" cy="10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7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7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3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10</a:t>
              </a:r>
            </a:p>
          </p:txBody>
        </p:sp>
      </p:grpSp>
      <p:grpSp>
        <p:nvGrpSpPr>
          <p:cNvPr id="13" name="Group 27">
            <a:extLst>
              <a:ext uri="{FF2B5EF4-FFF2-40B4-BE49-F238E27FC236}">
                <a16:creationId xmlns:a16="http://schemas.microsoft.com/office/drawing/2014/main" id="{7FD9932A-2693-4321-B001-C2D78169729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796203"/>
            <a:ext cx="1440288" cy="1085850"/>
            <a:chOff x="2681" y="3108"/>
            <a:chExt cx="1152" cy="912"/>
          </a:xfrm>
        </p:grpSpPr>
        <p:sp>
          <p:nvSpPr>
            <p:cNvPr id="14" name="Rectangle 17">
              <a:extLst>
                <a:ext uri="{FF2B5EF4-FFF2-40B4-BE49-F238E27FC236}">
                  <a16:creationId xmlns:a16="http://schemas.microsoft.com/office/drawing/2014/main" id="{ED29EA16-DDDD-461C-8ACF-AD3C25BBF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" y="3108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F97618CB-3279-4B66-AAF0-6E6B64F58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9" y="3108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D3914EF0-7B69-47E3-BF45-9BFF2EEC6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7" y="3108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98AA12DC-A7A3-4C91-8450-11D3DEF71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" y="3108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0E1B74AF-0230-4727-A0F2-DF1B501A6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" y="3444"/>
              <a:ext cx="288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71DC0AB0-D554-4522-BABE-8897AFC63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9" y="3444"/>
              <a:ext cx="288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AEE120A8-D6F0-4CDA-B25E-89AD9A25B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7" y="3444"/>
              <a:ext cx="288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23</a:t>
              </a:r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86FAADB-41B0-4ECC-9194-45B0C567D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" y="3444"/>
              <a:ext cx="288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7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10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6ECD6A2-B656-4CBC-A1AC-A47AC97E5643}"/>
                  </a:ext>
                </a:extLst>
              </p:cNvPr>
              <p:cNvSpPr txBox="1"/>
              <p:nvPr/>
            </p:nvSpPr>
            <p:spPr>
              <a:xfrm>
                <a:off x="2051720" y="4299942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latin typeface="Comic Sans MS" panose="030F0702030302020204" pitchFamily="66" charset="0"/>
                  </a:rPr>
                  <a:t>relation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zh-CN" altLang="en-US" sz="18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ECD6A2-B656-4CBC-A1AC-A47AC97E5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4299942"/>
                <a:ext cx="151216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629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3D13985-270F-469D-B631-1768F786B71B}"/>
                  </a:ext>
                </a:extLst>
              </p:cNvPr>
              <p:cNvSpPr txBox="1"/>
              <p:nvPr/>
            </p:nvSpPr>
            <p:spPr>
              <a:xfrm>
                <a:off x="4619959" y="4299942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 ∧ </m:t>
                          </m:r>
                          <m: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b="1" dirty="0">
                  <a:solidFill>
                    <a:srgbClr val="3333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3D13985-270F-469D-B631-1768F786B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959" y="4299942"/>
                <a:ext cx="1512168" cy="369332"/>
              </a:xfrm>
              <a:prstGeom prst="rect">
                <a:avLst/>
              </a:prstGeom>
              <a:blipFill rotWithShape="1">
                <a:blip r:embed="rId4"/>
                <a:stretch>
                  <a:fillRect r="-2419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1367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617FF-AB97-4609-ADA8-BA82EF36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itchFamily="66" charset="0"/>
              </a:rPr>
              <a:t>University Database</a:t>
            </a:r>
            <a:endParaRPr lang="zh-CN" altLang="en-US" dirty="0">
              <a:latin typeface="Comic Sans MS" pitchFamily="66" charset="0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DFEBC67-AB7A-467B-A643-82DF0215B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2197"/>
          <a:stretch/>
        </p:blipFill>
        <p:spPr>
          <a:xfrm>
            <a:off x="578080" y="994823"/>
            <a:ext cx="3993920" cy="3153854"/>
          </a:xfrm>
          <a:prstGeom prst="rect">
            <a:avLst/>
          </a:prstGeom>
        </p:spPr>
      </p:pic>
      <p:pic>
        <p:nvPicPr>
          <p:cNvPr id="6" name="Picture 5" descr="W:\db-book\db7\slide-dir\Tables-Figures\EPS-PDF-JPG-dir\tables\student.jpg">
            <a:extLst>
              <a:ext uri="{FF2B5EF4-FFF2-40B4-BE49-F238E27FC236}">
                <a16:creationId xmlns:a16="http://schemas.microsoft.com/office/drawing/2014/main" id="{69E4E026-1275-423C-AF47-FFA7A6D5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4048" y="1002072"/>
            <a:ext cx="3543960" cy="3153854"/>
          </a:xfrm>
          <a:prstGeom prst="rect">
            <a:avLst/>
          </a:prstGeom>
          <a:noFill/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4AF351-FA02-47B2-A5C2-9A54335FAFA9}"/>
              </a:ext>
            </a:extLst>
          </p:cNvPr>
          <p:cNvSpPr txBox="1"/>
          <p:nvPr/>
        </p:nvSpPr>
        <p:spPr>
          <a:xfrm>
            <a:off x="1187624" y="429994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latin typeface="Comic Sans MS" pitchFamily="66" charset="0"/>
                <a:cs typeface="Arial" panose="020B0604020202020204" pitchFamily="34" charset="0"/>
              </a:rPr>
              <a:t>Instructor table</a:t>
            </a:r>
            <a:endParaRPr lang="zh-CN" altLang="en-US" sz="1800" b="1" dirty="0">
              <a:latin typeface="Comic Sans MS" pitchFamily="66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626C70-2D42-4918-BDEA-0CEB64D46911}"/>
              </a:ext>
            </a:extLst>
          </p:cNvPr>
          <p:cNvSpPr txBox="1"/>
          <p:nvPr/>
        </p:nvSpPr>
        <p:spPr>
          <a:xfrm>
            <a:off x="5580112" y="429994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latin typeface="Comic Sans MS" pitchFamily="66" charset="0"/>
                <a:cs typeface="Arial" panose="020B0604020202020204" pitchFamily="34" charset="0"/>
              </a:rPr>
              <a:t>Student table</a:t>
            </a:r>
            <a:endParaRPr lang="zh-CN" altLang="en-US" sz="1800" b="1" dirty="0">
              <a:latin typeface="Comic Sans MS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8382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CAF78-4337-4981-AE1A-A2C3141C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Select Operation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CB421-64AD-446F-860F-5C05516A3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E.g.</a:t>
            </a:r>
            <a:r>
              <a:rPr lang="en-US" altLang="zh-CN" sz="2000" dirty="0">
                <a:latin typeface="Comic Sans MS" panose="030F0702030302020204" pitchFamily="66" charset="0"/>
              </a:rPr>
              <a:t>, select those tuples of the instructor relation where the instructor is in the “Physics” department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1800" dirty="0">
                <a:latin typeface="Comic Sans MS" panose="030F0702030302020204" pitchFamily="66" charset="0"/>
                <a:sym typeface="Symbol" panose="05050102010706020507" pitchFamily="18" charset="2"/>
              </a:rPr>
              <a:t>Query</a:t>
            </a:r>
          </a:p>
          <a:p>
            <a:pPr marL="342900" lvl="1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500" dirty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br>
              <a:rPr lang="en-US" altLang="en-US" sz="1800" dirty="0">
                <a:latin typeface="Comic Sans MS" panose="030F0702030302020204" pitchFamily="66" charset="0"/>
                <a:sym typeface="Symbol" panose="05050102010706020507" pitchFamily="18" charset="2"/>
              </a:rPr>
            </a:br>
            <a:r>
              <a:rPr lang="en-US" altLang="en-US" sz="1800" dirty="0">
                <a:latin typeface="Comic Sans MS" panose="030F0702030302020204" pitchFamily="66" charset="0"/>
                <a:sym typeface="Symbol" panose="05050102010706020507" pitchFamily="18" charset="2"/>
              </a:rPr>
              <a:t>  	</a:t>
            </a:r>
            <a:r>
              <a:rPr lang="en-US" altLang="en-US" sz="18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</a:t>
            </a:r>
            <a:r>
              <a:rPr lang="en-US" altLang="en-US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en-US" sz="1800" b="1" i="1" baseline="-25000" dirty="0" err="1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dept_name</a:t>
            </a:r>
            <a:r>
              <a:rPr lang="en-US" altLang="en-US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=</a:t>
            </a:r>
            <a:r>
              <a:rPr lang="ja-JP" altLang="en-US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“</a:t>
            </a:r>
            <a:r>
              <a:rPr lang="en-US" altLang="ja-JP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Physics” </a:t>
            </a:r>
            <a:r>
              <a:rPr lang="en-US" altLang="ja-JP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</a:t>
            </a:r>
            <a:r>
              <a:rPr lang="en-US" altLang="ja-JP" sz="18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instructor</a:t>
            </a:r>
            <a:r>
              <a:rPr lang="en-US" altLang="ja-JP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500" dirty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1800" dirty="0">
                <a:latin typeface="Comic Sans MS" panose="030F0702030302020204" pitchFamily="66" charset="0"/>
                <a:sym typeface="Symbol" panose="05050102010706020507" pitchFamily="18" charset="2"/>
              </a:rPr>
              <a:t>Result</a:t>
            </a:r>
            <a:endParaRPr lang="zh-CN" altLang="en-US" sz="1800" dirty="0">
              <a:latin typeface="Comic Sans MS" panose="030F0702030302020204" pitchFamily="66" charset="0"/>
            </a:endParaRPr>
          </a:p>
        </p:txBody>
      </p:sp>
      <p:pic>
        <p:nvPicPr>
          <p:cNvPr id="4" name="Graphic 2">
            <a:extLst>
              <a:ext uri="{FF2B5EF4-FFF2-40B4-BE49-F238E27FC236}">
                <a16:creationId xmlns:a16="http://schemas.microsoft.com/office/drawing/2014/main" id="{C4438571-3E37-4770-B507-F885A3F75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1858"/>
          <a:stretch/>
        </p:blipFill>
        <p:spPr>
          <a:xfrm>
            <a:off x="881131" y="2692088"/>
            <a:ext cx="3699104" cy="917352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5D417A6D-6ADE-4E31-A9FE-7BF99D90B1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1" b="12197"/>
          <a:stretch/>
        </p:blipFill>
        <p:spPr>
          <a:xfrm>
            <a:off x="5580112" y="1779662"/>
            <a:ext cx="3384376" cy="2672519"/>
          </a:xfrm>
          <a:prstGeom prst="rect">
            <a:avLst/>
          </a:prstGeom>
        </p:spPr>
      </p:pic>
      <p:sp>
        <p:nvSpPr>
          <p:cNvPr id="6" name="Rectangle 17">
            <a:extLst>
              <a:ext uri="{FF2B5EF4-FFF2-40B4-BE49-F238E27FC236}">
                <a16:creationId xmlns:a16="http://schemas.microsoft.com/office/drawing/2014/main" id="{EDA39511-564E-4A51-BA7C-E3960E4DD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989" y="4384865"/>
            <a:ext cx="173316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0000"/>
                </a:solidFill>
                <a:latin typeface="Comic Sans MS" panose="030F0702030302020204" pitchFamily="66" charset="0"/>
              </a:rPr>
              <a:t>Instructor relation</a:t>
            </a:r>
          </a:p>
        </p:txBody>
      </p:sp>
    </p:spTree>
    <p:extLst>
      <p:ext uri="{BB962C8B-B14F-4D97-AF65-F5344CB8AC3E}">
        <p14:creationId xmlns:p14="http://schemas.microsoft.com/office/powerpoint/2010/main" val="378156933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EDDBD-443E-4F80-89FC-717C2754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Select Operation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B848CD-E1B0-4DA3-90D6-1B2BE0D34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000" dirty="0">
                <a:latin typeface="Comic Sans MS" panose="030F0702030302020204" pitchFamily="66" charset="0"/>
                <a:sym typeface="Symbol" panose="05050102010706020507" pitchFamily="18" charset="2"/>
              </a:rPr>
              <a:t>Allow comparisons using </a:t>
            </a:r>
            <a:r>
              <a:rPr lang="en-US" altLang="en-US" sz="2000" b="1" dirty="0">
                <a:solidFill>
                  <a:srgbClr val="3333FF"/>
                </a:solidFill>
                <a:sym typeface="Symbol" panose="05050102010706020507" pitchFamily="18" charset="2"/>
              </a:rPr>
              <a:t>=, , &gt;, , &lt;, 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latin typeface="Comic Sans MS" panose="030F0702030302020204" pitchFamily="66" charset="0"/>
                <a:sym typeface="Symbol" panose="05050102010706020507" pitchFamily="18" charset="2"/>
              </a:rPr>
              <a:t>in the selection predicate.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000" dirty="0">
                <a:latin typeface="Comic Sans MS" panose="030F0702030302020204" pitchFamily="66" charset="0"/>
                <a:sym typeface="Symbol" panose="05050102010706020507" pitchFamily="18" charset="2"/>
              </a:rPr>
              <a:t>Can combine several predicates into a larger predicate by using the connectives:</a:t>
            </a:r>
            <a:r>
              <a:rPr lang="en-US" altLang="en-US" sz="20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 (and),  (or),  (not)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1600" dirty="0">
                <a:latin typeface="Comic Sans MS" panose="030F0702030302020204" pitchFamily="66" charset="0"/>
                <a:sym typeface="Symbol" panose="05050102010706020507" pitchFamily="18" charset="2"/>
              </a:rPr>
              <a:t>Example: Find the instructors in Physics with a salary greater $90,000</a:t>
            </a:r>
          </a:p>
          <a:p>
            <a:pPr marL="0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500" dirty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br>
              <a:rPr lang="en-US" altLang="en-US" sz="2000" dirty="0">
                <a:latin typeface="Comic Sans MS" panose="030F0702030302020204" pitchFamily="66" charset="0"/>
                <a:sym typeface="Symbol" panose="05050102010706020507" pitchFamily="18" charset="2"/>
              </a:rPr>
            </a:br>
            <a:r>
              <a:rPr lang="en-US" altLang="en-US" sz="2000" dirty="0">
                <a:latin typeface="Comic Sans MS" panose="030F0702030302020204" pitchFamily="66" charset="0"/>
                <a:sym typeface="Symbol" panose="05050102010706020507" pitchFamily="18" charset="2"/>
              </a:rPr>
              <a:t>          </a:t>
            </a:r>
            <a:r>
              <a:rPr lang="en-US" altLang="en-US" sz="20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</a:t>
            </a:r>
            <a:r>
              <a:rPr lang="en-US" altLang="en-US" sz="20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en-US" sz="2000" b="1" i="1" baseline="-25000" dirty="0" err="1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dept_name</a:t>
            </a:r>
            <a:r>
              <a:rPr lang="en-US" altLang="en-US" sz="20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=</a:t>
            </a:r>
            <a:r>
              <a:rPr lang="ja-JP" altLang="en-US" sz="20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“</a:t>
            </a:r>
            <a:r>
              <a:rPr lang="en-US" altLang="ja-JP" sz="20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Physics</a:t>
            </a:r>
            <a:r>
              <a:rPr lang="ja-JP" altLang="en-US" sz="20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” </a:t>
            </a:r>
            <a:r>
              <a:rPr lang="en-US" altLang="en-US" sz="20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</a:t>
            </a:r>
            <a:r>
              <a:rPr lang="ja-JP" altLang="en-US" sz="20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ja-JP" sz="20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salary &gt;</a:t>
            </a:r>
            <a:r>
              <a:rPr lang="en-US" altLang="ja-JP" sz="20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ja-JP" sz="20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90,000</a:t>
            </a:r>
            <a:r>
              <a:rPr lang="en-US" altLang="ja-JP" sz="20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ja-JP" sz="20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</a:t>
            </a:r>
            <a:r>
              <a:rPr lang="en-US" altLang="ja-JP" sz="20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instructor</a:t>
            </a:r>
            <a:r>
              <a:rPr lang="en-US" altLang="ja-JP" sz="20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ja-JP" sz="500" i="1" dirty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000" dirty="0">
                <a:latin typeface="Comic Sans MS" panose="030F0702030302020204" pitchFamily="66" charset="0"/>
                <a:sym typeface="Symbol" panose="05050102010706020507" pitchFamily="18" charset="2"/>
              </a:rPr>
              <a:t>The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1800" dirty="0">
                <a:latin typeface="Comic Sans MS" panose="030F0702030302020204" pitchFamily="66" charset="0"/>
                <a:sym typeface="Symbol" panose="05050102010706020507" pitchFamily="18" charset="2"/>
              </a:rPr>
              <a:t>Example: find all departments whose name is the same as their building name: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i="1" dirty="0">
                <a:latin typeface="Comic Sans MS" panose="030F0702030302020204" pitchFamily="66" charset="0"/>
                <a:sym typeface="Symbol" panose="05050102010706020507" pitchFamily="18" charset="2"/>
              </a:rPr>
              <a:t>   </a:t>
            </a:r>
            <a:r>
              <a:rPr lang="en-US" altLang="en-US" b="1" i="1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</a:t>
            </a:r>
            <a:r>
              <a:rPr lang="en-US" altLang="en-US" b="1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en-US" b="1" i="1" baseline="-2500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dept_name = </a:t>
            </a:r>
            <a:r>
              <a:rPr lang="en-US" altLang="ja-JP" b="1" i="1" baseline="-2500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building</a:t>
            </a:r>
            <a:r>
              <a:rPr lang="en-US" altLang="ja-JP" b="1" i="1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ja-JP" altLang="en-US" b="1" i="1" baseline="-2500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ja-JP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</a:t>
            </a:r>
            <a:r>
              <a:rPr lang="en-US" altLang="ja-JP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department</a:t>
            </a:r>
            <a:r>
              <a:rPr lang="en-US" altLang="ja-JP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)</a:t>
            </a:r>
            <a:endParaRPr lang="en-US" altLang="en-US" b="1" dirty="0">
              <a:solidFill>
                <a:srgbClr val="3333FF"/>
              </a:solidFill>
              <a:latin typeface="Comic Sans MS" panose="030F0702030302020204" pitchFamily="66" charset="0"/>
              <a:sym typeface="Symbol" panose="05050102010706020507" pitchFamily="18" charset="2"/>
            </a:endParaRPr>
          </a:p>
          <a:p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5572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Project Operation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699542"/>
                <a:ext cx="8712968" cy="3805070"/>
              </a:xfrm>
            </p:spPr>
            <p:txBody>
              <a:bodyPr/>
              <a:lstStyle/>
              <a:p>
                <a:r>
                  <a:rPr lang="en-US" altLang="zh-CN" sz="2000" b="1" dirty="0">
                    <a:latin typeface="Comic Sans MS" panose="030F0702030302020204" pitchFamily="66" charset="0"/>
                  </a:rPr>
                  <a:t>Notation: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sSub>
                          <m:sSubPr>
                            <m:ctrlPr>
                              <a:rPr lang="el-GR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are attribute names and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is a relation name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The result is defined as the relation of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columns obtained by erasing the columns that are not listed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Duplicate rows are removed from result, since relations are sets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E.g., </a:t>
                </a:r>
              </a:p>
              <a:p>
                <a:pPr marL="0" indent="0">
                  <a:buNone/>
                </a:pPr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699542"/>
                <a:ext cx="8712968" cy="3805070"/>
              </a:xfrm>
              <a:blipFill rotWithShape="1">
                <a:blip r:embed="rId2"/>
                <a:stretch>
                  <a:fillRect l="-979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36">
            <a:extLst>
              <a:ext uri="{FF2B5EF4-FFF2-40B4-BE49-F238E27FC236}">
                <a16:creationId xmlns:a16="http://schemas.microsoft.com/office/drawing/2014/main" id="{9BCB239A-C003-44E3-92A7-517FC418B3B7}"/>
              </a:ext>
            </a:extLst>
          </p:cNvPr>
          <p:cNvGrpSpPr>
            <a:grpSpLocks/>
          </p:cNvGrpSpPr>
          <p:nvPr/>
        </p:nvGrpSpPr>
        <p:grpSpPr bwMode="auto">
          <a:xfrm>
            <a:off x="1979712" y="2859782"/>
            <a:ext cx="1028700" cy="1657350"/>
            <a:chOff x="2611" y="1056"/>
            <a:chExt cx="864" cy="1392"/>
          </a:xfrm>
        </p:grpSpPr>
        <p:sp>
          <p:nvSpPr>
            <p:cNvPr id="5" name="Rectangle 118">
              <a:extLst>
                <a:ext uri="{FF2B5EF4-FFF2-40B4-BE49-F238E27FC236}">
                  <a16:creationId xmlns:a16="http://schemas.microsoft.com/office/drawing/2014/main" id="{D4008F35-B8F8-4FDE-84D7-D612D36CF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056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6" name="Rectangle 119">
              <a:extLst>
                <a:ext uri="{FF2B5EF4-FFF2-40B4-BE49-F238E27FC236}">
                  <a16:creationId xmlns:a16="http://schemas.microsoft.com/office/drawing/2014/main" id="{11D7CAE6-97BC-45EF-9EBA-7391AA07B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1056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7" name="Rectangle 120">
              <a:extLst>
                <a:ext uri="{FF2B5EF4-FFF2-40B4-BE49-F238E27FC236}">
                  <a16:creationId xmlns:a16="http://schemas.microsoft.com/office/drawing/2014/main" id="{2528F789-8797-490A-9F22-E913C5006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7" y="1056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8" name="Rectangle 121">
              <a:extLst>
                <a:ext uri="{FF2B5EF4-FFF2-40B4-BE49-F238E27FC236}">
                  <a16:creationId xmlns:a16="http://schemas.microsoft.com/office/drawing/2014/main" id="{8E710106-3B30-4271-8977-F56F2690F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392"/>
              <a:ext cx="288" cy="10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9" name="Rectangle 122">
              <a:extLst>
                <a:ext uri="{FF2B5EF4-FFF2-40B4-BE49-F238E27FC236}">
                  <a16:creationId xmlns:a16="http://schemas.microsoft.com/office/drawing/2014/main" id="{76B2CD21-07E9-43B6-B53F-DAA3AC7F6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9" y="1392"/>
              <a:ext cx="288" cy="10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10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20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30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40</a:t>
              </a:r>
            </a:p>
          </p:txBody>
        </p:sp>
        <p:sp>
          <p:nvSpPr>
            <p:cNvPr id="10" name="Rectangle 123">
              <a:extLst>
                <a:ext uri="{FF2B5EF4-FFF2-40B4-BE49-F238E27FC236}">
                  <a16:creationId xmlns:a16="http://schemas.microsoft.com/office/drawing/2014/main" id="{D197BE16-646F-4133-92BB-1F26E03C0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7" y="1392"/>
              <a:ext cx="288" cy="10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</p:txBody>
        </p:sp>
      </p:grpSp>
      <p:grpSp>
        <p:nvGrpSpPr>
          <p:cNvPr id="11" name="Group 137">
            <a:extLst>
              <a:ext uri="{FF2B5EF4-FFF2-40B4-BE49-F238E27FC236}">
                <a16:creationId xmlns:a16="http://schemas.microsoft.com/office/drawing/2014/main" id="{37B262A1-6787-4247-A159-0E3CF0E3E698}"/>
              </a:ext>
            </a:extLst>
          </p:cNvPr>
          <p:cNvGrpSpPr>
            <a:grpSpLocks/>
          </p:cNvGrpSpPr>
          <p:nvPr/>
        </p:nvGrpSpPr>
        <p:grpSpPr bwMode="auto">
          <a:xfrm>
            <a:off x="4067944" y="2878951"/>
            <a:ext cx="1828800" cy="1657350"/>
            <a:chOff x="2275" y="2544"/>
            <a:chExt cx="1536" cy="1392"/>
          </a:xfrm>
        </p:grpSpPr>
        <p:sp>
          <p:nvSpPr>
            <p:cNvPr id="12" name="Rectangle 124">
              <a:extLst>
                <a:ext uri="{FF2B5EF4-FFF2-40B4-BE49-F238E27FC236}">
                  <a16:creationId xmlns:a16="http://schemas.microsoft.com/office/drawing/2014/main" id="{4853CA9D-7E8F-4E42-AD84-BEDE5F4FA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544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3" name="Rectangle 125">
              <a:extLst>
                <a:ext uri="{FF2B5EF4-FFF2-40B4-BE49-F238E27FC236}">
                  <a16:creationId xmlns:a16="http://schemas.microsoft.com/office/drawing/2014/main" id="{6A2B396B-CDAD-45AB-BB0E-21D1791D1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" y="2544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4" name="Rectangle 126">
              <a:extLst>
                <a:ext uri="{FF2B5EF4-FFF2-40B4-BE49-F238E27FC236}">
                  <a16:creationId xmlns:a16="http://schemas.microsoft.com/office/drawing/2014/main" id="{FDB522C1-2B13-44CF-8A3C-1E4C3987C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880"/>
              <a:ext cx="288" cy="10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15" name="Rectangle 127">
              <a:extLst>
                <a:ext uri="{FF2B5EF4-FFF2-40B4-BE49-F238E27FC236}">
                  <a16:creationId xmlns:a16="http://schemas.microsoft.com/office/drawing/2014/main" id="{C7660C82-D883-4744-8A22-B1BADDFAA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" y="2880"/>
              <a:ext cx="288" cy="10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16" name="Text Box 128">
              <a:extLst>
                <a:ext uri="{FF2B5EF4-FFF2-40B4-BE49-F238E27FC236}">
                  <a16:creationId xmlns:a16="http://schemas.microsoft.com/office/drawing/2014/main" id="{D7215EB2-3000-4CBB-B5C4-63DDD1544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8" y="3150"/>
              <a:ext cx="24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</a:rPr>
                <a:t>=</a:t>
              </a:r>
            </a:p>
          </p:txBody>
        </p:sp>
        <p:sp>
          <p:nvSpPr>
            <p:cNvPr id="17" name="Rectangle 129">
              <a:extLst>
                <a:ext uri="{FF2B5EF4-FFF2-40B4-BE49-F238E27FC236}">
                  <a16:creationId xmlns:a16="http://schemas.microsoft.com/office/drawing/2014/main" id="{F575432E-C226-4B23-8152-E65474AFD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544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8" name="Rectangle 130">
              <a:extLst>
                <a:ext uri="{FF2B5EF4-FFF2-40B4-BE49-F238E27FC236}">
                  <a16:creationId xmlns:a16="http://schemas.microsoft.com/office/drawing/2014/main" id="{6F7EADB8-5E06-4952-9794-86B1E5999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3" y="2544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" name="Rectangle 131">
              <a:extLst>
                <a:ext uri="{FF2B5EF4-FFF2-40B4-BE49-F238E27FC236}">
                  <a16:creationId xmlns:a16="http://schemas.microsoft.com/office/drawing/2014/main" id="{A447BC4B-8698-4A55-8399-B66FD54A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2880"/>
              <a:ext cx="288" cy="7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20" name="Rectangle 132">
              <a:extLst>
                <a:ext uri="{FF2B5EF4-FFF2-40B4-BE49-F238E27FC236}">
                  <a16:creationId xmlns:a16="http://schemas.microsoft.com/office/drawing/2014/main" id="{87AA079D-984C-4399-A632-4E2E7A059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3" y="2880"/>
              <a:ext cx="288" cy="7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2E2E680-C7A0-4AE5-B80D-EFBBEB89137A}"/>
                  </a:ext>
                </a:extLst>
              </p:cNvPr>
              <p:cNvSpPr txBox="1"/>
              <p:nvPr/>
            </p:nvSpPr>
            <p:spPr>
              <a:xfrm>
                <a:off x="1979712" y="4733409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latin typeface="Comic Sans MS" panose="030F0702030302020204" pitchFamily="66" charset="0"/>
                  </a:rPr>
                  <a:t>relation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1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2E2E680-C7A0-4AE5-B80D-EFBBEB89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733409"/>
                <a:ext cx="1512168" cy="369332"/>
              </a:xfrm>
              <a:prstGeom prst="rect">
                <a:avLst/>
              </a:prstGeom>
              <a:blipFill>
                <a:blip r:embed="rId3"/>
                <a:stretch>
                  <a:fillRect l="-3629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D1CAD37-5156-44C9-A484-F0DDF1F81A26}"/>
                  </a:ext>
                </a:extLst>
              </p:cNvPr>
              <p:cNvSpPr txBox="1"/>
              <p:nvPr/>
            </p:nvSpPr>
            <p:spPr>
              <a:xfrm>
                <a:off x="4325909" y="4712821"/>
                <a:ext cx="151216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D1CAD37-5156-44C9-A484-F0DDF1F81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909" y="4712821"/>
                <a:ext cx="1512168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38693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02958-7D0B-45C0-BEFB-AD98D099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Project Operation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24CBE-770F-4766-AFC1-99CBBFB5F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443163" algn="ctr"/>
              </a:tabLst>
            </a:pPr>
            <a:r>
              <a:rPr lang="en-US" altLang="zh-CN" sz="2000" dirty="0">
                <a:latin typeface="Comic Sans MS" panose="030F0702030302020204" pitchFamily="66" charset="0"/>
              </a:rPr>
              <a:t>E.g.,</a:t>
            </a:r>
            <a:r>
              <a:rPr lang="en-US" altLang="en-US" sz="2000" dirty="0">
                <a:latin typeface="Comic Sans MS" panose="030F0702030302020204" pitchFamily="66" charset="0"/>
              </a:rPr>
              <a:t> eliminate the </a:t>
            </a:r>
            <a:r>
              <a:rPr lang="en-US" altLang="en-US" sz="2000" i="1" dirty="0" err="1">
                <a:latin typeface="Comic Sans MS" panose="030F0702030302020204" pitchFamily="66" charset="0"/>
              </a:rPr>
              <a:t>dept_name</a:t>
            </a:r>
            <a:r>
              <a:rPr lang="en-US" altLang="en-US" sz="2000" dirty="0">
                <a:latin typeface="Comic Sans MS" panose="030F0702030302020204" pitchFamily="66" charset="0"/>
              </a:rPr>
              <a:t> attribute of </a:t>
            </a:r>
            <a:r>
              <a:rPr lang="en-US" altLang="en-US" sz="2000" i="1" dirty="0">
                <a:latin typeface="Comic Sans MS" panose="030F0702030302020204" pitchFamily="66" charset="0"/>
              </a:rPr>
              <a:t>instructor</a:t>
            </a:r>
          </a:p>
          <a:p>
            <a:pPr>
              <a:tabLst>
                <a:tab pos="2443163" algn="ctr"/>
              </a:tabLst>
            </a:pPr>
            <a:r>
              <a:rPr lang="en-US" altLang="en-US" sz="2000" dirty="0">
                <a:latin typeface="Comic Sans MS" panose="030F0702030302020204" pitchFamily="66" charset="0"/>
              </a:rPr>
              <a:t>Query</a:t>
            </a:r>
            <a:r>
              <a:rPr lang="en-US" altLang="en-US" sz="2000" i="1" dirty="0">
                <a:latin typeface="Comic Sans MS" panose="030F0702030302020204" pitchFamily="66" charset="0"/>
              </a:rPr>
              <a:t>:</a:t>
            </a:r>
            <a:br>
              <a:rPr lang="en-US" altLang="en-US" sz="2000" dirty="0">
                <a:latin typeface="Comic Sans MS" panose="030F0702030302020204" pitchFamily="66" charset="0"/>
              </a:rPr>
            </a:br>
            <a:r>
              <a:rPr lang="en-US" altLang="en-US" sz="700" dirty="0">
                <a:latin typeface="Comic Sans MS" panose="030F0702030302020204" pitchFamily="66" charset="0"/>
              </a:rPr>
              <a:t> </a:t>
            </a:r>
            <a:br>
              <a:rPr lang="en-US" altLang="en-US" sz="2000" dirty="0">
                <a:latin typeface="Comic Sans MS" panose="030F0702030302020204" pitchFamily="66" charset="0"/>
              </a:rPr>
            </a:br>
            <a:r>
              <a:rPr lang="en-US" altLang="en-US" sz="2000" dirty="0">
                <a:latin typeface="Comic Sans MS" panose="030F0702030302020204" pitchFamily="66" charset="0"/>
              </a:rPr>
              <a:t>         </a:t>
            </a:r>
            <a:r>
              <a:rPr lang="en-US" altLang="en-US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	 </a:t>
            </a:r>
            <a:r>
              <a:rPr lang="en-US" altLang="en-US" sz="20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</a:t>
            </a:r>
            <a:r>
              <a:rPr lang="en-US" altLang="en-US" sz="2000" b="1" i="1" baseline="-25000" dirty="0">
                <a:solidFill>
                  <a:srgbClr val="3333FF"/>
                </a:solidFill>
                <a:latin typeface="Comic Sans MS" panose="030F0702030302020204" pitchFamily="66" charset="0"/>
              </a:rPr>
              <a:t>ID, name, salary</a:t>
            </a:r>
            <a:r>
              <a:rPr lang="en-US" altLang="en-US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(</a:t>
            </a:r>
            <a:r>
              <a:rPr lang="en-US" altLang="en-US" sz="2000" b="1" i="1" dirty="0">
                <a:solidFill>
                  <a:srgbClr val="3333FF"/>
                </a:solidFill>
                <a:latin typeface="Comic Sans MS" panose="030F0702030302020204" pitchFamily="66" charset="0"/>
              </a:rPr>
              <a:t>instructor</a:t>
            </a:r>
            <a:r>
              <a:rPr lang="en-US" altLang="en-US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</a:t>
            </a:r>
            <a:r>
              <a:rPr lang="en-US" altLang="en-US" sz="2000" dirty="0">
                <a:latin typeface="Comic Sans MS" panose="030F0702030302020204" pitchFamily="66" charset="0"/>
              </a:rPr>
              <a:t> </a:t>
            </a:r>
          </a:p>
          <a:p>
            <a:pPr>
              <a:tabLst>
                <a:tab pos="2443163" algn="ctr"/>
              </a:tabLst>
            </a:pPr>
            <a:r>
              <a:rPr lang="en-US" altLang="en-US" sz="2000" dirty="0">
                <a:latin typeface="Comic Sans MS" panose="030F0702030302020204" pitchFamily="66" charset="0"/>
              </a:rPr>
              <a:t>Result: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id="{3543F653-45EF-459E-8D0D-65F3DE963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2197"/>
          <a:stretch/>
        </p:blipFill>
        <p:spPr>
          <a:xfrm>
            <a:off x="5580112" y="1779662"/>
            <a:ext cx="3384376" cy="2672519"/>
          </a:xfrm>
          <a:prstGeom prst="rect">
            <a:avLst/>
          </a:prstGeom>
        </p:spPr>
      </p:pic>
      <p:sp>
        <p:nvSpPr>
          <p:cNvPr id="5" name="Rectangle 17">
            <a:extLst>
              <a:ext uri="{FF2B5EF4-FFF2-40B4-BE49-F238E27FC236}">
                <a16:creationId xmlns:a16="http://schemas.microsoft.com/office/drawing/2014/main" id="{F180649D-7B5A-4F7A-8030-A660D1DFD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989" y="4384865"/>
            <a:ext cx="173316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0000"/>
                </a:solidFill>
                <a:latin typeface="Comic Sans MS" panose="030F0702030302020204" pitchFamily="66" charset="0"/>
              </a:rPr>
              <a:t>Instructor relation</a:t>
            </a:r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id="{84034A33-5D18-42EB-8D1E-C700C4E23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9823"/>
          <a:stretch/>
        </p:blipFill>
        <p:spPr>
          <a:xfrm>
            <a:off x="1259632" y="2139702"/>
            <a:ext cx="3162502" cy="28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830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Union Operation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699542"/>
                <a:ext cx="8928992" cy="3805070"/>
              </a:xfrm>
            </p:spPr>
            <p:txBody>
              <a:bodyPr/>
              <a:lstStyle/>
              <a:p>
                <a:r>
                  <a:rPr lang="en-US" altLang="zh-CN" sz="1800" b="1" dirty="0">
                    <a:latin typeface="Comic Sans MS" panose="030F0702030302020204" pitchFamily="66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𝒐𝒓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18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6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6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must have the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same arity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(</a:t>
                </a:r>
                <a:r>
                  <a:rPr lang="zh-CN" altLang="en-US" sz="1600" dirty="0">
                    <a:latin typeface="Comic Sans MS" panose="030F0702030302020204" pitchFamily="66" charset="0"/>
                  </a:rPr>
                  <a:t>同元的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), i.e., the same number of attributes</a:t>
                </a:r>
              </a:p>
              <a:p>
                <a:pPr lvl="1"/>
                <a:r>
                  <a:rPr lang="en-US" altLang="zh-CN" sz="1600" dirty="0">
                    <a:latin typeface="Comic Sans MS" panose="030F0702030302020204" pitchFamily="66" charset="0"/>
                  </a:rPr>
                  <a:t>The attribute domains must be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compatible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 (</a:t>
                </a:r>
                <a:r>
                  <a:rPr lang="zh-CN" altLang="en-US" sz="1600" dirty="0">
                    <a:latin typeface="Comic Sans MS" panose="030F0702030302020204" pitchFamily="66" charset="0"/>
                  </a:rPr>
                  <a:t>相容的）</a:t>
                </a:r>
                <a:endParaRPr lang="en-US" altLang="zh-CN" sz="1600" dirty="0">
                  <a:latin typeface="Comic Sans MS" panose="030F0702030302020204" pitchFamily="66" charset="0"/>
                </a:endParaRPr>
              </a:p>
              <a:p>
                <a:pPr lvl="2"/>
                <a:r>
                  <a:rPr lang="en-US" altLang="zh-CN" sz="1400" dirty="0">
                    <a:latin typeface="Comic Sans MS" panose="030F0702030302020204" pitchFamily="66" charset="0"/>
                  </a:rPr>
                  <a:t>E.g., the 2nd column of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4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400" dirty="0">
                    <a:latin typeface="Comic Sans MS" panose="030F0702030302020204" pitchFamily="66" charset="0"/>
                  </a:rPr>
                  <a:t>deals with the same type of values as does the 2nd column of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altLang="zh-CN" sz="1400" b="1" dirty="0"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altLang="zh-CN" sz="1600" dirty="0">
                    <a:latin typeface="Comic Sans MS" panose="030F0702030302020204" pitchFamily="66" charset="0"/>
                  </a:rPr>
                  <a:t>E.g., find all courses taught in the Fall 2017 semester, or in the Spring 2018 semester, or in both</a:t>
                </a:r>
                <a:r>
                  <a:rPr lang="en-US" altLang="zh-CN" sz="1600">
                    <a:latin typeface="Comic Sans MS" panose="030F0702030302020204" pitchFamily="66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altLang="en-US" sz="1600" b="1">
                    <a:solidFill>
                      <a:srgbClr val="3333FF"/>
                    </a:solidFill>
                    <a:sym typeface="Symbol" panose="05050102010706020507" pitchFamily="18" charset="2"/>
                  </a:rPr>
                  <a:t>  </a:t>
                </a:r>
                <a:r>
                  <a:rPr lang="en-US" altLang="en-US" sz="1600" b="1" i="1" baseline="-25000" dirty="0" err="1">
                    <a:solidFill>
                      <a:srgbClr val="3333FF"/>
                    </a:solidFill>
                  </a:rPr>
                  <a:t>course_id</a:t>
                </a:r>
                <a:r>
                  <a:rPr lang="en-US" altLang="en-US" sz="1600" b="1" dirty="0">
                    <a:solidFill>
                      <a:srgbClr val="3333FF"/>
                    </a:solidFill>
                  </a:rPr>
                  <a:t>(</a:t>
                </a:r>
                <a:r>
                  <a:rPr lang="en-US" altLang="en-US" sz="1600" b="1" i="1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</a:t>
                </a:r>
                <a:r>
                  <a:rPr lang="en-US" altLang="en-US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semester=</a:t>
                </a:r>
                <a:r>
                  <a:rPr lang="ja-JP" altLang="en-US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“</a:t>
                </a:r>
                <a:r>
                  <a:rPr lang="en-US" altLang="ja-JP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Fall</a:t>
                </a:r>
                <a:r>
                  <a:rPr lang="ja-JP" altLang="en-US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”</a:t>
                </a:r>
                <a:r>
                  <a:rPr lang="el-GR" altLang="ja-JP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Λ</a:t>
                </a:r>
                <a:r>
                  <a:rPr lang="en-US" altLang="ja-JP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 year=2017 </a:t>
                </a:r>
                <a:r>
                  <a:rPr lang="en-US" altLang="ja-JP" sz="1600" b="1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(</a:t>
                </a:r>
                <a:r>
                  <a:rPr lang="en-US" altLang="ja-JP" sz="1600" b="1" i="1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section</a:t>
                </a:r>
                <a:r>
                  <a:rPr lang="en-US" altLang="ja-JP" sz="1600" b="1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))  </a:t>
                </a:r>
                <a:r>
                  <a:rPr lang="en-US" altLang="ja-JP" sz="1600" b="1" i="1" baseline="-25000" dirty="0" err="1">
                    <a:solidFill>
                      <a:srgbClr val="3333FF"/>
                    </a:solidFill>
                  </a:rPr>
                  <a:t>course_id</a:t>
                </a:r>
                <a:r>
                  <a:rPr lang="en-US" altLang="ja-JP" sz="1600" b="1" dirty="0">
                    <a:solidFill>
                      <a:srgbClr val="3333FF"/>
                    </a:solidFill>
                  </a:rPr>
                  <a:t> (</a:t>
                </a:r>
                <a:r>
                  <a:rPr lang="en-US" altLang="ja-JP" sz="1600" b="1" i="1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</a:t>
                </a:r>
                <a:r>
                  <a:rPr lang="en-US" altLang="ja-JP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semester=</a:t>
                </a:r>
                <a:r>
                  <a:rPr lang="ja-JP" altLang="en-US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“</a:t>
                </a:r>
                <a:r>
                  <a:rPr lang="en-US" altLang="ja-JP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Spring</a:t>
                </a:r>
                <a:r>
                  <a:rPr lang="ja-JP" altLang="en-US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”</a:t>
                </a:r>
                <a:r>
                  <a:rPr lang="en-US" altLang="ja-JP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l-GR" altLang="ja-JP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Λ</a:t>
                </a:r>
                <a:r>
                  <a:rPr lang="en-US" altLang="ja-JP" sz="1600" b="1" i="1" baseline="-25000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 year=2018 </a:t>
                </a:r>
                <a:r>
                  <a:rPr lang="en-US" altLang="ja-JP" sz="1600" b="1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(</a:t>
                </a:r>
                <a:r>
                  <a:rPr lang="en-US" altLang="ja-JP" sz="1600" b="1" i="1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section</a:t>
                </a:r>
                <a:r>
                  <a:rPr lang="en-US" altLang="ja-JP" sz="1600" b="1" dirty="0">
                    <a:solidFill>
                      <a:srgbClr val="3333FF"/>
                    </a:solidFill>
                    <a:sym typeface="Symbol" panose="05050102010706020507" pitchFamily="18" charset="2"/>
                  </a:rPr>
                  <a:t>))</a:t>
                </a:r>
                <a:endParaRPr lang="en-US" altLang="zh-CN" sz="16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endParaRPr lang="zh-CN" altLang="en-US" sz="1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699542"/>
                <a:ext cx="8928992" cy="3805070"/>
              </a:xfrm>
              <a:blipFill rotWithShape="1">
                <a:blip r:embed="rId2"/>
                <a:stretch>
                  <a:fillRect l="-751" t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3">
            <a:extLst>
              <a:ext uri="{FF2B5EF4-FFF2-40B4-BE49-F238E27FC236}">
                <a16:creationId xmlns:a16="http://schemas.microsoft.com/office/drawing/2014/main" id="{F0C7859C-6F83-4F73-B36D-0FDC885AA6FF}"/>
              </a:ext>
            </a:extLst>
          </p:cNvPr>
          <p:cNvGrpSpPr>
            <a:grpSpLocks/>
          </p:cNvGrpSpPr>
          <p:nvPr/>
        </p:nvGrpSpPr>
        <p:grpSpPr bwMode="auto">
          <a:xfrm>
            <a:off x="1475656" y="3235929"/>
            <a:ext cx="2286000" cy="1429940"/>
            <a:chOff x="2424" y="1029"/>
            <a:chExt cx="1920" cy="1201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CF371392-B9DD-41D8-989C-D931ED4C8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1029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E3DBC24B-DE88-43FF-AE84-36A0C8C71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029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B27116D-514A-4CA5-940B-C802E78AF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1365"/>
              <a:ext cx="288" cy="8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D2B8B4ED-0374-4B27-B523-223E1421C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365"/>
              <a:ext cx="288" cy="8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49EF926-103D-4F39-B75C-635BCA7AC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029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46FE23AF-A11B-48B7-9126-ED017EC37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1029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C4D40BE5-5E91-4668-9030-F0959954E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365"/>
              <a:ext cx="288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AC6B9B-1FC9-4E5C-A565-2621C8D73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1365"/>
              <a:ext cx="288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3</a:t>
              </a: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E951B0B6-382B-43F5-BCDD-97F68D1060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9" y="1978"/>
              <a:ext cx="22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s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8D2DAA51-6D94-482E-8990-37F9CD27BD8B}"/>
              </a:ext>
            </a:extLst>
          </p:cNvPr>
          <p:cNvGrpSpPr>
            <a:grpSpLocks/>
          </p:cNvGrpSpPr>
          <p:nvPr/>
        </p:nvGrpSpPr>
        <p:grpSpPr bwMode="auto">
          <a:xfrm>
            <a:off x="5651004" y="3218656"/>
            <a:ext cx="685800" cy="1657350"/>
            <a:chOff x="3051" y="2566"/>
            <a:chExt cx="576" cy="1392"/>
          </a:xfrm>
        </p:grpSpPr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DA95BCCB-3476-4224-A62E-1A425D979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" y="2566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8D8A98C0-C49E-4946-BA39-166022800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9" y="2566"/>
              <a:ext cx="288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DE1D2F92-CA3B-4063-90A4-37147D7C0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" y="2902"/>
              <a:ext cx="288" cy="10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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2AE99FEE-7DBC-414D-98BF-D7F3E643F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9" y="2902"/>
              <a:ext cx="288" cy="10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  <a:p>
              <a:pPr marL="0" marR="0" lvl="0" indent="0" algn="ctr" defTabSz="914400" eaLnBrk="0" fontAlgn="auto" latinLnBrk="0" hangingPunct="0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sym typeface="Symbol" panose="05050102010706020507" pitchFamily="18" charset="2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E3275E2-6F5D-4C3A-87D7-A06BA9AE9982}"/>
                  </a:ext>
                </a:extLst>
              </p:cNvPr>
              <p:cNvSpPr txBox="1"/>
              <p:nvPr/>
            </p:nvSpPr>
            <p:spPr>
              <a:xfrm>
                <a:off x="2195330" y="4712672"/>
                <a:ext cx="1646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latin typeface="Comic Sans MS" panose="030F0702030302020204" pitchFamily="66" charset="0"/>
                  </a:rPr>
                  <a:t>relations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zh-CN" altLang="en-US" sz="18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E3275E2-6F5D-4C3A-87D7-A06BA9AE9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330" y="4712672"/>
                <a:ext cx="164617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963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B339BFF-126F-47C7-A931-A388F04BF895}"/>
                  </a:ext>
                </a:extLst>
              </p:cNvPr>
              <p:cNvSpPr txBox="1"/>
              <p:nvPr/>
            </p:nvSpPr>
            <p:spPr>
              <a:xfrm>
                <a:off x="6022165" y="4210793"/>
                <a:ext cx="1646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1800" b="1" dirty="0">
                  <a:solidFill>
                    <a:srgbClr val="3333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B339BFF-126F-47C7-A931-A388F04B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165" y="4210793"/>
                <a:ext cx="164617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16">
            <a:extLst>
              <a:ext uri="{FF2B5EF4-FFF2-40B4-BE49-F238E27FC236}">
                <a16:creationId xmlns:a16="http://schemas.microsoft.com/office/drawing/2014/main" id="{E951B0B6-382B-43F5-BCDD-97F68D106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106" y="4712672"/>
            <a:ext cx="26802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1336197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Set Difference Operation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89553"/>
                <a:ext cx="7920880" cy="3805070"/>
              </a:xfrm>
            </p:spPr>
            <p:txBody>
              <a:bodyPr/>
              <a:lstStyle/>
              <a:p>
                <a:r>
                  <a:rPr lang="en-US" altLang="zh-CN" sz="2000" b="1" dirty="0">
                    <a:latin typeface="Comic Sans MS" panose="030F0702030302020204" pitchFamily="66" charset="0"/>
                  </a:rPr>
                  <a:t>Notation: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Set differences must be taken between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compatible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 relations, i.e.,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must have the same arity and attribute domains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E.g.,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89553"/>
                <a:ext cx="7920880" cy="3805070"/>
              </a:xfrm>
              <a:blipFill rotWithShape="1">
                <a:blip r:embed="rId2"/>
                <a:stretch>
                  <a:fillRect l="-1077" t="-2083" r="-1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55">
            <a:extLst>
              <a:ext uri="{FF2B5EF4-FFF2-40B4-BE49-F238E27FC236}">
                <a16:creationId xmlns:a16="http://schemas.microsoft.com/office/drawing/2014/main" id="{37AB7C09-16C5-4964-BCFE-ED1570F77EC6}"/>
              </a:ext>
            </a:extLst>
          </p:cNvPr>
          <p:cNvGrpSpPr>
            <a:grpSpLocks/>
          </p:cNvGrpSpPr>
          <p:nvPr/>
        </p:nvGrpSpPr>
        <p:grpSpPr bwMode="auto">
          <a:xfrm>
            <a:off x="1475656" y="2612827"/>
            <a:ext cx="2286000" cy="1687115"/>
            <a:chOff x="2457" y="1029"/>
            <a:chExt cx="1920" cy="1417"/>
          </a:xfrm>
        </p:grpSpPr>
        <p:sp>
          <p:nvSpPr>
            <p:cNvPr id="5" name="Text Box 47">
              <a:extLst>
                <a:ext uri="{FF2B5EF4-FFF2-40B4-BE49-F238E27FC236}">
                  <a16:creationId xmlns:a16="http://schemas.microsoft.com/office/drawing/2014/main" id="{9525D1C7-3827-406C-BD59-417D134BB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0" y="2194"/>
              <a:ext cx="22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r</a:t>
              </a:r>
            </a:p>
          </p:txBody>
        </p:sp>
        <p:grpSp>
          <p:nvGrpSpPr>
            <p:cNvPr id="6" name="Group 54">
              <a:extLst>
                <a:ext uri="{FF2B5EF4-FFF2-40B4-BE49-F238E27FC236}">
                  <a16:creationId xmlns:a16="http://schemas.microsoft.com/office/drawing/2014/main" id="{526E2B3A-6D42-4A78-982E-30D45E25A7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7" y="1029"/>
              <a:ext cx="1920" cy="1201"/>
              <a:chOff x="2284" y="1153"/>
              <a:chExt cx="1920" cy="1201"/>
            </a:xfrm>
          </p:grpSpPr>
          <p:sp>
            <p:nvSpPr>
              <p:cNvPr id="7" name="Rectangle 39">
                <a:extLst>
                  <a:ext uri="{FF2B5EF4-FFF2-40B4-BE49-F238E27FC236}">
                    <a16:creationId xmlns:a16="http://schemas.microsoft.com/office/drawing/2014/main" id="{DC550763-0E3A-4808-BE69-DC37E7826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4" y="1153"/>
                <a:ext cx="288" cy="28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A</a:t>
                </a:r>
              </a:p>
            </p:txBody>
          </p:sp>
          <p:sp>
            <p:nvSpPr>
              <p:cNvPr id="8" name="Rectangle 40">
                <a:extLst>
                  <a:ext uri="{FF2B5EF4-FFF2-40B4-BE49-F238E27FC236}">
                    <a16:creationId xmlns:a16="http://schemas.microsoft.com/office/drawing/2014/main" id="{C561103D-0C70-4039-B478-9E1C63345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2" y="1153"/>
                <a:ext cx="288" cy="28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B</a:t>
                </a:r>
              </a:p>
            </p:txBody>
          </p:sp>
          <p:sp>
            <p:nvSpPr>
              <p:cNvPr id="9" name="Rectangle 41">
                <a:extLst>
                  <a:ext uri="{FF2B5EF4-FFF2-40B4-BE49-F238E27FC236}">
                    <a16:creationId xmlns:a16="http://schemas.microsoft.com/office/drawing/2014/main" id="{B690945C-2B94-451A-BCEA-F2045F1AE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4" y="1489"/>
                <a:ext cx="288" cy="816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 dirty="0">
                    <a:solidFill>
                      <a:srgbClr val="000000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</a:t>
                </a:r>
              </a:p>
              <a:p>
                <a:pPr algn="ctr" eaLnBrk="0" hangingPunct="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 dirty="0">
                    <a:solidFill>
                      <a:srgbClr val="000000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</a:t>
                </a:r>
              </a:p>
              <a:p>
                <a:pPr algn="ctr" eaLnBrk="0" hangingPunct="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 dirty="0">
                    <a:solidFill>
                      <a:srgbClr val="000000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</a:t>
                </a:r>
              </a:p>
            </p:txBody>
          </p:sp>
          <p:sp>
            <p:nvSpPr>
              <p:cNvPr id="10" name="Rectangle 42">
                <a:extLst>
                  <a:ext uri="{FF2B5EF4-FFF2-40B4-BE49-F238E27FC236}">
                    <a16:creationId xmlns:a16="http://schemas.microsoft.com/office/drawing/2014/main" id="{3501B71C-9AC9-43D5-9FE9-B0F978552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2" y="1489"/>
                <a:ext cx="288" cy="816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>
                    <a:solidFill>
                      <a:srgbClr val="000000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1</a:t>
                </a:r>
              </a:p>
              <a:p>
                <a:pPr algn="ctr" eaLnBrk="0" hangingPunct="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>
                    <a:solidFill>
                      <a:srgbClr val="000000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2</a:t>
                </a:r>
              </a:p>
              <a:p>
                <a:pPr algn="ctr" eaLnBrk="0" hangingPunct="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>
                    <a:solidFill>
                      <a:srgbClr val="000000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1</a:t>
                </a:r>
              </a:p>
            </p:txBody>
          </p:sp>
          <p:sp>
            <p:nvSpPr>
              <p:cNvPr id="11" name="Rectangle 43">
                <a:extLst>
                  <a:ext uri="{FF2B5EF4-FFF2-40B4-BE49-F238E27FC236}">
                    <a16:creationId xmlns:a16="http://schemas.microsoft.com/office/drawing/2014/main" id="{6C8C373D-21BA-4EFE-9EA0-A866F5AA9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1153"/>
                <a:ext cx="288" cy="28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A</a:t>
                </a:r>
              </a:p>
            </p:txBody>
          </p:sp>
          <p:sp>
            <p:nvSpPr>
              <p:cNvPr id="12" name="Rectangle 44">
                <a:extLst>
                  <a:ext uri="{FF2B5EF4-FFF2-40B4-BE49-F238E27FC236}">
                    <a16:creationId xmlns:a16="http://schemas.microsoft.com/office/drawing/2014/main" id="{7DE8A3AE-C6C8-43D4-AE7C-ED2E3A3D0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153"/>
                <a:ext cx="288" cy="28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B</a:t>
                </a:r>
              </a:p>
            </p:txBody>
          </p:sp>
          <p:sp>
            <p:nvSpPr>
              <p:cNvPr id="13" name="Rectangle 45">
                <a:extLst>
                  <a:ext uri="{FF2B5EF4-FFF2-40B4-BE49-F238E27FC236}">
                    <a16:creationId xmlns:a16="http://schemas.microsoft.com/office/drawing/2014/main" id="{93D19A91-3A00-4E1A-BA77-1966A66EF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1489"/>
                <a:ext cx="288" cy="576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>
                    <a:solidFill>
                      <a:srgbClr val="000000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</a:t>
                </a:r>
              </a:p>
              <a:p>
                <a:pPr algn="ctr" eaLnBrk="0" hangingPunct="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>
                    <a:solidFill>
                      <a:srgbClr val="000000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</a:t>
                </a:r>
              </a:p>
            </p:txBody>
          </p:sp>
          <p:sp>
            <p:nvSpPr>
              <p:cNvPr id="14" name="Rectangle 46">
                <a:extLst>
                  <a:ext uri="{FF2B5EF4-FFF2-40B4-BE49-F238E27FC236}">
                    <a16:creationId xmlns:a16="http://schemas.microsoft.com/office/drawing/2014/main" id="{37E1FA66-0FC9-478C-9691-2E2D50BAD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6" y="1489"/>
                <a:ext cx="288" cy="576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>
                    <a:solidFill>
                      <a:srgbClr val="000000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2</a:t>
                </a:r>
              </a:p>
              <a:p>
                <a:pPr algn="ctr" eaLnBrk="0" hangingPunct="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350" b="1" i="1">
                    <a:solidFill>
                      <a:srgbClr val="000000"/>
                    </a:solidFill>
                    <a:latin typeface="Comic Sans MS" panose="030F0702030302020204" pitchFamily="66" charset="0"/>
                    <a:sym typeface="Symbol" panose="05050102010706020507" pitchFamily="18" charset="2"/>
                  </a:rPr>
                  <a:t>3</a:t>
                </a:r>
              </a:p>
            </p:txBody>
          </p:sp>
          <p:sp>
            <p:nvSpPr>
              <p:cNvPr id="15" name="Text Box 48">
                <a:extLst>
                  <a:ext uri="{FF2B5EF4-FFF2-40B4-BE49-F238E27FC236}">
                    <a16:creationId xmlns:a16="http://schemas.microsoft.com/office/drawing/2014/main" id="{A4DB1544-ABD6-42F1-BC38-BE3BD20495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9" y="2102"/>
                <a:ext cx="22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1350" b="1" i="1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s</a:t>
                </a:r>
              </a:p>
            </p:txBody>
          </p:sp>
        </p:grpSp>
      </p:grpSp>
      <p:grpSp>
        <p:nvGrpSpPr>
          <p:cNvPr id="16" name="Group 56">
            <a:extLst>
              <a:ext uri="{FF2B5EF4-FFF2-40B4-BE49-F238E27FC236}">
                <a16:creationId xmlns:a16="http://schemas.microsoft.com/office/drawing/2014/main" id="{739D74FD-620F-428B-8424-35821DFC50AB}"/>
              </a:ext>
            </a:extLst>
          </p:cNvPr>
          <p:cNvGrpSpPr>
            <a:grpSpLocks/>
          </p:cNvGrpSpPr>
          <p:nvPr/>
        </p:nvGrpSpPr>
        <p:grpSpPr bwMode="auto">
          <a:xfrm>
            <a:off x="5705872" y="2806898"/>
            <a:ext cx="685800" cy="1085850"/>
            <a:chOff x="2517" y="2654"/>
            <a:chExt cx="576" cy="912"/>
          </a:xfrm>
        </p:grpSpPr>
        <p:sp>
          <p:nvSpPr>
            <p:cNvPr id="17" name="Rectangle 49">
              <a:extLst>
                <a:ext uri="{FF2B5EF4-FFF2-40B4-BE49-F238E27FC236}">
                  <a16:creationId xmlns:a16="http://schemas.microsoft.com/office/drawing/2014/main" id="{7D35C637-6ACC-4B6F-8313-807F0C1D1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2654"/>
              <a:ext cx="288" cy="28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18" name="Rectangle 50">
              <a:extLst>
                <a:ext uri="{FF2B5EF4-FFF2-40B4-BE49-F238E27FC236}">
                  <a16:creationId xmlns:a16="http://schemas.microsoft.com/office/drawing/2014/main" id="{F82CC9BE-73E1-4E29-A812-9D733BA8D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5" y="2654"/>
              <a:ext cx="288" cy="28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B</a:t>
              </a:r>
            </a:p>
          </p:txBody>
        </p:sp>
        <p:sp>
          <p:nvSpPr>
            <p:cNvPr id="19" name="Rectangle 51">
              <a:extLst>
                <a:ext uri="{FF2B5EF4-FFF2-40B4-BE49-F238E27FC236}">
                  <a16:creationId xmlns:a16="http://schemas.microsoft.com/office/drawing/2014/main" id="{7D568BCD-C6DA-4861-9D35-8852936F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2990"/>
              <a:ext cx="288" cy="5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50" b="1" i="1" dirty="0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50" b="1" i="1" dirty="0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20" name="Rectangle 52">
              <a:extLst>
                <a:ext uri="{FF2B5EF4-FFF2-40B4-BE49-F238E27FC236}">
                  <a16:creationId xmlns:a16="http://schemas.microsoft.com/office/drawing/2014/main" id="{97AC1C87-AD41-4896-B5FD-1FDACC373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5" y="2990"/>
              <a:ext cx="288" cy="5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</a:t>
              </a:r>
            </a:p>
            <a:p>
              <a:pPr algn="ctr" eaLnBrk="0" hangingPunct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787B963-6903-4C76-83B4-B1EBCB67C02F}"/>
                  </a:ext>
                </a:extLst>
              </p:cNvPr>
              <p:cNvSpPr txBox="1"/>
              <p:nvPr/>
            </p:nvSpPr>
            <p:spPr>
              <a:xfrm>
                <a:off x="1889714" y="4362658"/>
                <a:ext cx="1746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latin typeface="Comic Sans MS" panose="030F0702030302020204" pitchFamily="66" charset="0"/>
                  </a:rPr>
                  <a:t>relations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zh-CN" altLang="en-US" sz="1800" b="1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787B963-6903-4C76-83B4-B1EBCB67C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14" y="4362658"/>
                <a:ext cx="174618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147" t="-6667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1BD3B54-8F42-4DCB-8F03-5DE91908AEA1}"/>
                  </a:ext>
                </a:extLst>
              </p:cNvPr>
              <p:cNvSpPr txBox="1"/>
              <p:nvPr/>
            </p:nvSpPr>
            <p:spPr>
              <a:xfrm>
                <a:off x="5345832" y="4362658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1800" b="1" dirty="0">
                  <a:solidFill>
                    <a:srgbClr val="3333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BD3B54-8F42-4DCB-8F03-5DE91908A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832" y="4362658"/>
                <a:ext cx="151216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68961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EC398-7525-4779-8283-3955C0A5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Set Difference Operation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D46E6-C609-4BFC-BCD0-2DC7D820A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9553"/>
            <a:ext cx="8712968" cy="3805070"/>
          </a:xfrm>
        </p:spPr>
        <p:txBody>
          <a:bodyPr/>
          <a:lstStyle/>
          <a:p>
            <a:r>
              <a:rPr lang="en-US" altLang="en-US" sz="2000" dirty="0">
                <a:latin typeface="Comic Sans MS" panose="030F0702030302020204" pitchFamily="66" charset="0"/>
              </a:rPr>
              <a:t>E.g., to find all courses taught in the Fall 2017 semester, but not in the Spring 2018 semester</a:t>
            </a:r>
            <a:br>
              <a:rPr lang="en-US" altLang="en-US" sz="2000">
                <a:latin typeface="Comic Sans MS" panose="030F0702030302020204" pitchFamily="66" charset="0"/>
              </a:rPr>
            </a:br>
            <a:endParaRPr lang="en-US" altLang="en-US" sz="200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altLang="en-US" sz="2000">
                <a:latin typeface="Comic Sans MS" panose="030F0702030302020204" pitchFamily="66" charset="0"/>
                <a:sym typeface="Symbol" panose="05050102010706020507" pitchFamily="18" charset="2"/>
              </a:rPr>
              <a:t>    </a:t>
            </a:r>
            <a:r>
              <a:rPr lang="en-US" altLang="en-US" sz="1700" b="1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</a:t>
            </a:r>
            <a:r>
              <a:rPr lang="en-US" altLang="en-US" sz="1700" b="1" i="1" baseline="-25000" dirty="0" err="1">
                <a:solidFill>
                  <a:srgbClr val="3333FF"/>
                </a:solidFill>
                <a:latin typeface="Comic Sans MS" panose="030F0702030302020204" pitchFamily="66" charset="0"/>
              </a:rPr>
              <a:t>course_id</a:t>
            </a:r>
            <a:r>
              <a:rPr lang="en-US" altLang="en-US" sz="1700" b="1" dirty="0">
                <a:solidFill>
                  <a:srgbClr val="3333FF"/>
                </a:solidFill>
                <a:latin typeface="Comic Sans MS" panose="030F0702030302020204" pitchFamily="66" charset="0"/>
              </a:rPr>
              <a:t>(</a:t>
            </a:r>
            <a:r>
              <a:rPr lang="en-US" altLang="en-US" sz="17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</a:t>
            </a:r>
            <a:r>
              <a:rPr lang="en-US" altLang="en-US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semester=</a:t>
            </a:r>
            <a:r>
              <a:rPr lang="ja-JP" altLang="en-US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“</a:t>
            </a:r>
            <a:r>
              <a:rPr lang="en-US" altLang="ja-JP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Fall</a:t>
            </a:r>
            <a:r>
              <a:rPr lang="ja-JP" altLang="en-US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”</a:t>
            </a:r>
            <a:r>
              <a:rPr lang="el-GR" altLang="ja-JP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Λ</a:t>
            </a:r>
            <a:r>
              <a:rPr lang="en-US" altLang="ja-JP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year=2017 </a:t>
            </a:r>
            <a:r>
              <a:rPr lang="en-US" altLang="ja-JP" sz="17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</a:t>
            </a:r>
            <a:r>
              <a:rPr lang="en-US" altLang="ja-JP" sz="17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section</a:t>
            </a:r>
            <a:r>
              <a:rPr lang="en-US" altLang="ja-JP" sz="17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)) − </a:t>
            </a:r>
          </a:p>
          <a:p>
            <a:pPr marL="0" indent="0">
              <a:buNone/>
            </a:pPr>
            <a:r>
              <a:rPr lang="en-US" altLang="ja-JP" sz="1700" b="1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  </a:t>
            </a:r>
            <a:r>
              <a:rPr lang="en-US" altLang="ja-JP" sz="1700" b="1" i="1" baseline="-25000" dirty="0" err="1">
                <a:solidFill>
                  <a:srgbClr val="3333FF"/>
                </a:solidFill>
                <a:latin typeface="Comic Sans MS" panose="030F0702030302020204" pitchFamily="66" charset="0"/>
              </a:rPr>
              <a:t>course_id</a:t>
            </a:r>
            <a:r>
              <a:rPr lang="en-US" altLang="ja-JP" sz="17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(</a:t>
            </a:r>
            <a:r>
              <a:rPr lang="en-US" altLang="ja-JP" sz="17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</a:t>
            </a:r>
            <a:r>
              <a:rPr lang="en-US" altLang="ja-JP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semester=</a:t>
            </a:r>
            <a:r>
              <a:rPr lang="ja-JP" altLang="en-US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“</a:t>
            </a:r>
            <a:r>
              <a:rPr lang="en-US" altLang="ja-JP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Spring</a:t>
            </a:r>
            <a:r>
              <a:rPr lang="ja-JP" altLang="en-US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”</a:t>
            </a:r>
            <a:r>
              <a:rPr lang="el-GR" altLang="ja-JP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Λ</a:t>
            </a:r>
            <a:r>
              <a:rPr lang="en-US" altLang="ja-JP" sz="17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year=2018 </a:t>
            </a:r>
            <a:r>
              <a:rPr lang="en-US" altLang="ja-JP" sz="17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</a:t>
            </a:r>
            <a:r>
              <a:rPr lang="en-US" altLang="ja-JP" sz="17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section</a:t>
            </a:r>
            <a:r>
              <a:rPr lang="en-US" altLang="ja-JP" sz="17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))</a:t>
            </a:r>
          </a:p>
          <a:p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248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Cartesian Product Operation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843558"/>
                <a:ext cx="8784976" cy="2592288"/>
              </a:xfrm>
            </p:spPr>
            <p:txBody>
              <a:bodyPr/>
              <a:lstStyle/>
              <a:p>
                <a:r>
                  <a:rPr lang="en-US" altLang="zh-CN" sz="2000" b="1" dirty="0">
                    <a:latin typeface="Comic Sans MS" panose="030F0702030302020204" pitchFamily="66" charset="0"/>
                  </a:rPr>
                  <a:t>Notation: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𝒕𝒒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The attributes of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should be disjoint, i.e.,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altLang="zh-CN" sz="18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If the attributes of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are not disjoint, then renaming must be used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843558"/>
                <a:ext cx="8784976" cy="2592288"/>
              </a:xfrm>
              <a:blipFill rotWithShape="1">
                <a:blip r:embed="rId2"/>
                <a:stretch>
                  <a:fillRect l="-971" t="-3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414536E5-C54E-4F27-B79D-0A67EE63F73C}"/>
              </a:ext>
            </a:extLst>
          </p:cNvPr>
          <p:cNvGrpSpPr/>
          <p:nvPr/>
        </p:nvGrpSpPr>
        <p:grpSpPr>
          <a:xfrm>
            <a:off x="4860032" y="2067694"/>
            <a:ext cx="1986856" cy="2057400"/>
            <a:chOff x="5328602" y="2501429"/>
            <a:chExt cx="1986856" cy="20574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72A61AB8-CF37-4C2A-A0B0-97F6E1B45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602" y="2501429"/>
              <a:ext cx="397371" cy="4000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25D97C67-9D35-4F21-9249-FD9517A17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5973" y="2501429"/>
              <a:ext cx="397371" cy="4000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B</a:t>
              </a: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0454ADAA-7595-4F19-AD24-90F3A9DDC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602" y="2958629"/>
              <a:ext cx="397371" cy="1600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5C796FA5-3A75-4310-ACD0-6BBE033E6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5973" y="2958629"/>
              <a:ext cx="397371" cy="1600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2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2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2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596CA098-9D75-4190-A5D2-A83796D0D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3344" y="2501429"/>
              <a:ext cx="397371" cy="4000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C</a:t>
              </a:r>
            </a:p>
          </p:txBody>
        </p:sp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95A318D5-0444-4822-A53D-0CF1B5BE7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0716" y="2501429"/>
              <a:ext cx="397371" cy="4000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D</a:t>
              </a:r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A15FED95-7701-4DBE-B73E-6F0595404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3344" y="2958629"/>
              <a:ext cx="397371" cy="1600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 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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</a:t>
              </a: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09F8977D-AAFA-40E3-9834-F160550C9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0716" y="2958629"/>
              <a:ext cx="397371" cy="1600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20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20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10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9A62A810-7AC5-4CF8-AF29-EA019BFB5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087" y="2501429"/>
              <a:ext cx="397371" cy="4000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E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7B2742D8-3E0B-4BB7-8CB1-FD8AC2DCE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087" y="2958629"/>
              <a:ext cx="397371" cy="1600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b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b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b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b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7E9D30C-F052-46E0-B11F-B0F136701B9F}"/>
              </a:ext>
            </a:extLst>
          </p:cNvPr>
          <p:cNvGrpSpPr/>
          <p:nvPr/>
        </p:nvGrpSpPr>
        <p:grpSpPr>
          <a:xfrm>
            <a:off x="1275093" y="2399838"/>
            <a:ext cx="794742" cy="1296591"/>
            <a:chOff x="5616972" y="1059582"/>
            <a:chExt cx="794742" cy="1296591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E096A98-28EB-4F22-9D47-CF36697DE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972" y="1059582"/>
              <a:ext cx="397371" cy="342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F928D9F9-1798-4E8E-A2F9-D0EBDFC4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4343" y="1059582"/>
              <a:ext cx="397371" cy="342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B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E501B314-8DC1-463F-8B02-0251D3A01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972" y="1459632"/>
              <a:ext cx="397371" cy="5715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123AD4FF-31A9-4ADD-94A5-8C8ECDDD9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4343" y="1459632"/>
              <a:ext cx="397371" cy="5715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</a:t>
              </a:r>
            </a:p>
            <a:p>
              <a:pPr algn="ctr" eaLnBrk="0" hangingPunct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20" name="Text Box 26">
              <a:extLst>
                <a:ext uri="{FF2B5EF4-FFF2-40B4-BE49-F238E27FC236}">
                  <a16:creationId xmlns:a16="http://schemas.microsoft.com/office/drawing/2014/main" id="{F77089BC-9DAF-4F7A-9610-6BCBDC98F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2570" y="2056135"/>
              <a:ext cx="267674" cy="30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r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9E3BC64-5D50-428E-97B7-143DC50C5C4D}"/>
              </a:ext>
            </a:extLst>
          </p:cNvPr>
          <p:cNvGrpSpPr/>
          <p:nvPr/>
        </p:nvGrpSpPr>
        <p:grpSpPr>
          <a:xfrm>
            <a:off x="2371774" y="2381979"/>
            <a:ext cx="1192114" cy="1615679"/>
            <a:chOff x="7140228" y="1059582"/>
            <a:chExt cx="1192114" cy="1615679"/>
          </a:xfrm>
        </p:grpSpPr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BFCD7EF5-E34F-4F1B-A7B4-AB1B0BAE5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228" y="1059582"/>
              <a:ext cx="397371" cy="342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C</a:t>
              </a:r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9081CFDB-62A7-477F-AEFD-69C6CD4D8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7600" y="1059582"/>
              <a:ext cx="397371" cy="342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D</a:t>
              </a: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C787E5DC-8DC5-47E6-901E-DBDCFDA5A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228" y="1459632"/>
              <a:ext cx="397371" cy="9144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</a:t>
              </a: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ABAEB720-17C0-43B5-BE47-6B26EA874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7600" y="1459632"/>
              <a:ext cx="397371" cy="9144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20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10</a:t>
              </a: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C97A9CF9-CDCA-475B-8880-3DCAC3AF2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971" y="1059582"/>
              <a:ext cx="397371" cy="3429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E</a:t>
              </a: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CA61B3F4-FAB3-4BA4-B333-40845B611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4971" y="1459632"/>
              <a:ext cx="397371" cy="9144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b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b</a:t>
              </a: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20A6BFBC-D1DB-45C5-B0C5-44E989564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9360" y="2375223"/>
              <a:ext cx="269053" cy="30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Comic Sans MS" panose="030F0702030302020204" pitchFamily="66" charset="0"/>
                </a:rPr>
                <a:t>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C7345A7-5F5C-44A8-92AF-4D2EBAE6A328}"/>
                  </a:ext>
                </a:extLst>
              </p:cNvPr>
              <p:cNvSpPr txBox="1"/>
              <p:nvPr/>
            </p:nvSpPr>
            <p:spPr>
              <a:xfrm>
                <a:off x="1520691" y="4299803"/>
                <a:ext cx="1683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latin typeface="Comic Sans MS" panose="030F0702030302020204" pitchFamily="66" charset="0"/>
                  </a:rPr>
                  <a:t>relations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zh-CN" altLang="en-US" sz="18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C7345A7-5F5C-44A8-92AF-4D2EBAE6A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91" y="4299803"/>
                <a:ext cx="1683157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888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93242EE-07DC-4610-B765-A4964A5804DF}"/>
                  </a:ext>
                </a:extLst>
              </p:cNvPr>
              <p:cNvSpPr txBox="1"/>
              <p:nvPr/>
            </p:nvSpPr>
            <p:spPr>
              <a:xfrm>
                <a:off x="5097375" y="4299803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1800" b="1" dirty="0">
                  <a:solidFill>
                    <a:srgbClr val="3333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242EE-07DC-4610-B765-A4964A580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75" y="4299803"/>
                <a:ext cx="151216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39729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8511BDD3-25B9-45CA-B183-79DF111F9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2" b="6551"/>
          <a:stretch/>
        </p:blipFill>
        <p:spPr>
          <a:xfrm>
            <a:off x="3779912" y="123478"/>
            <a:ext cx="4968552" cy="512154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CA3520A-9BEC-44C7-B4D5-1527FF06A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2114550"/>
            <a:ext cx="40324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panose="020B0600070205080204" pitchFamily="34" charset="-128"/>
                <a:cs typeface="ＭＳ Ｐゴシック" charset="0"/>
              </a:defRPr>
            </a:lvl5pPr>
            <a:lvl6pPr marL="3429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685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0287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anose="030F0702030302020204" pitchFamily="66" charset="0"/>
              </a:rPr>
              <a:t>instructor</a:t>
            </a:r>
            <a:r>
              <a:rPr kumimoji="1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anose="030F0702030302020204" pitchFamily="66" charset="0"/>
              </a:rPr>
              <a:t> </a:t>
            </a:r>
            <a:r>
              <a:rPr kumimoji="1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anose="030F0702030302020204" pitchFamily="66" charset="0"/>
              </a:rPr>
              <a:t>X</a:t>
            </a:r>
            <a:r>
              <a:rPr kumimoji="1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anose="030F0702030302020204" pitchFamily="66" charset="0"/>
              </a:rPr>
              <a:t> </a:t>
            </a:r>
            <a:r>
              <a:rPr kumimoji="1" lang="en-US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anose="030F0702030302020204" pitchFamily="66" charset="0"/>
              </a:rPr>
              <a:t>teaches table</a:t>
            </a:r>
            <a:endParaRPr kumimoji="1" lang="en-US" altLang="en-US" sz="2000" b="1" i="0" u="none" strike="noStrike" kern="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6100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738D4-D19B-4BDC-94E7-DFC21ED9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Cartesian Product Operation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C8ECD-0013-40CE-BEF7-CABAA55D1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i="1" dirty="0">
                <a:solidFill>
                  <a:srgbClr val="3333FF"/>
                </a:solidFill>
                <a:latin typeface="Comic Sans MS" pitchFamily="66" charset="0"/>
                <a:sym typeface="Symbol" panose="05050102010706020507" pitchFamily="18" charset="2"/>
              </a:rPr>
              <a:t></a:t>
            </a:r>
            <a:r>
              <a:rPr lang="en-US" altLang="en-US" sz="2000" b="1" i="1" baseline="-25000" dirty="0">
                <a:solidFill>
                  <a:srgbClr val="3333FF"/>
                </a:solidFill>
                <a:latin typeface="Comic Sans MS" pitchFamily="66" charset="0"/>
                <a:sym typeface="Symbol" panose="05050102010706020507" pitchFamily="18" charset="2"/>
              </a:rPr>
              <a:t>instructor.id = teaches.id</a:t>
            </a:r>
            <a:r>
              <a:rPr lang="en-US" altLang="ja-JP" sz="2000" b="1" i="1" baseline="-25000" dirty="0">
                <a:solidFill>
                  <a:srgbClr val="3333FF"/>
                </a:solidFill>
                <a:latin typeface="Comic Sans MS" pitchFamily="66" charset="0"/>
                <a:sym typeface="Symbol" panose="05050102010706020507" pitchFamily="18" charset="2"/>
              </a:rPr>
              <a:t> </a:t>
            </a:r>
            <a:r>
              <a:rPr lang="en-US" altLang="ja-JP" sz="2000" b="1" dirty="0">
                <a:solidFill>
                  <a:srgbClr val="3333FF"/>
                </a:solidFill>
                <a:latin typeface="Comic Sans MS" pitchFamily="66" charset="0"/>
                <a:sym typeface="Symbol" panose="05050102010706020507" pitchFamily="18" charset="2"/>
              </a:rPr>
              <a:t>(</a:t>
            </a:r>
            <a:r>
              <a:rPr lang="en-US" altLang="ja-JP" sz="2000" b="1" i="1" dirty="0">
                <a:solidFill>
                  <a:srgbClr val="3333FF"/>
                </a:solidFill>
                <a:latin typeface="Comic Sans MS" pitchFamily="66" charset="0"/>
                <a:sym typeface="Symbol" panose="05050102010706020507" pitchFamily="18" charset="2"/>
              </a:rPr>
              <a:t>instructor  </a:t>
            </a:r>
            <a:r>
              <a:rPr lang="en-US" altLang="ja-JP" sz="2000" b="1" dirty="0">
                <a:solidFill>
                  <a:srgbClr val="3333FF"/>
                </a:solidFill>
                <a:latin typeface="Comic Sans MS" pitchFamily="66" charset="0"/>
                <a:sym typeface="Symbol" panose="05050102010706020507" pitchFamily="18" charset="2"/>
              </a:rPr>
              <a:t>x</a:t>
            </a:r>
            <a:r>
              <a:rPr lang="en-US" altLang="ja-JP" sz="2000" b="1" i="1" dirty="0">
                <a:solidFill>
                  <a:srgbClr val="3333FF"/>
                </a:solidFill>
                <a:latin typeface="Comic Sans MS" pitchFamily="66" charset="0"/>
                <a:sym typeface="Symbol" panose="05050102010706020507" pitchFamily="18" charset="2"/>
              </a:rPr>
              <a:t> teaches</a:t>
            </a:r>
            <a:r>
              <a:rPr lang="en-US" altLang="ja-JP" sz="2000" b="1" dirty="0">
                <a:solidFill>
                  <a:srgbClr val="3333FF"/>
                </a:solidFill>
                <a:latin typeface="Comic Sans MS" pitchFamily="66" charset="0"/>
                <a:sym typeface="Symbol" panose="05050102010706020507" pitchFamily="18" charset="2"/>
              </a:rPr>
              <a:t>))</a:t>
            </a:r>
            <a:endParaRPr lang="zh-CN" altLang="en-US" sz="2000" b="1" dirty="0">
              <a:solidFill>
                <a:srgbClr val="3333FF"/>
              </a:solidFill>
              <a:latin typeface="Comic Sans MS" pitchFamily="66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2720AFC-838E-49EC-80E5-3A40E3F89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2878"/>
          <a:stretch/>
        </p:blipFill>
        <p:spPr>
          <a:xfrm>
            <a:off x="611560" y="1275606"/>
            <a:ext cx="5832648" cy="32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180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617FF-AB97-4609-ADA8-BA82EF36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itchFamily="66" charset="0"/>
              </a:rPr>
              <a:t>University Database</a:t>
            </a:r>
            <a:endParaRPr lang="zh-CN" altLang="en-US" dirty="0">
              <a:latin typeface="Comic Sans MS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93285-BDF2-45E3-AFC1-82ADC66E1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b="7865"/>
          <a:stretch/>
        </p:blipFill>
        <p:spPr bwMode="auto">
          <a:xfrm>
            <a:off x="179512" y="699542"/>
            <a:ext cx="6975692" cy="42679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E9B58F48-FBDF-4DA5-821B-CEE6EDFA930B}"/>
              </a:ext>
            </a:extLst>
          </p:cNvPr>
          <p:cNvSpPr/>
          <p:nvPr/>
        </p:nvSpPr>
        <p:spPr>
          <a:xfrm>
            <a:off x="7236296" y="1203598"/>
            <a:ext cx="1809284" cy="5040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Comic Sans MS" pitchFamily="66" charset="0"/>
              </a:rPr>
              <a:t>Relational Model</a:t>
            </a:r>
            <a:endParaRPr lang="zh-CN" altLang="en-US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A6008E1-4017-40F0-8CB0-2BFA6D89C601}"/>
              </a:ext>
            </a:extLst>
          </p:cNvPr>
          <p:cNvSpPr/>
          <p:nvPr/>
        </p:nvSpPr>
        <p:spPr>
          <a:xfrm>
            <a:off x="7231726" y="1851670"/>
            <a:ext cx="1809284" cy="5040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Comic Sans MS" pitchFamily="66" charset="0"/>
              </a:rPr>
              <a:t>SQL</a:t>
            </a:r>
            <a:endParaRPr lang="zh-CN" altLang="en-US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FD6C3C9-D4EA-4E9F-9C1D-B2F11B685D87}"/>
              </a:ext>
            </a:extLst>
          </p:cNvPr>
          <p:cNvSpPr/>
          <p:nvPr/>
        </p:nvSpPr>
        <p:spPr>
          <a:xfrm>
            <a:off x="7244188" y="2475364"/>
            <a:ext cx="1809284" cy="5040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Comic Sans MS" pitchFamily="66" charset="0"/>
              </a:rPr>
              <a:t>Database Design</a:t>
            </a:r>
            <a:endParaRPr lang="zh-CN" altLang="en-US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308B459-2A91-40B7-A8AB-E8CC4D4B62A4}"/>
              </a:ext>
            </a:extLst>
          </p:cNvPr>
          <p:cNvSpPr/>
          <p:nvPr/>
        </p:nvSpPr>
        <p:spPr>
          <a:xfrm>
            <a:off x="7244188" y="3097180"/>
            <a:ext cx="1809284" cy="5040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Comic Sans MS" pitchFamily="66" charset="0"/>
              </a:rPr>
              <a:t>Storage &amp; Query</a:t>
            </a:r>
            <a:endParaRPr lang="zh-CN" altLang="en-US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4033B83-486C-42BF-8D20-F312DB194721}"/>
              </a:ext>
            </a:extLst>
          </p:cNvPr>
          <p:cNvSpPr/>
          <p:nvPr/>
        </p:nvSpPr>
        <p:spPr>
          <a:xfrm>
            <a:off x="7244188" y="3723878"/>
            <a:ext cx="1809284" cy="5040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Comic Sans MS" pitchFamily="66" charset="0"/>
              </a:rPr>
              <a:t>Transactions</a:t>
            </a:r>
            <a:endParaRPr lang="zh-CN" altLang="en-US" b="1" dirty="0">
              <a:solidFill>
                <a:schemeClr val="tx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686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Composition of Operations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Build expressions using multiple operations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l-GR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96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1475656" y="2067694"/>
            <a:ext cx="1714500" cy="2057400"/>
            <a:chOff x="2154" y="1339"/>
            <a:chExt cx="1440" cy="1728"/>
          </a:xfrm>
        </p:grpSpPr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2154" y="1339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</a:rPr>
                <a:t>A</a:t>
              </a:r>
            </a:p>
          </p:txBody>
        </p: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2442" y="1339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</a:rPr>
                <a:t>B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2154" y="1723"/>
              <a:ext cx="288" cy="134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2442" y="1723"/>
              <a:ext cx="288" cy="134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2730" y="1339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</a:rPr>
                <a:t>C</a:t>
              </a: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3018" y="1339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</a:rPr>
                <a:t>D</a:t>
              </a: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2730" y="1723"/>
              <a:ext cx="288" cy="134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 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 </a:t>
              </a:r>
              <a:b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</a:b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</a:t>
              </a:r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3018" y="1723"/>
              <a:ext cx="288" cy="134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10</a:t>
              </a:r>
            </a:p>
          </p:txBody>
        </p:sp>
        <p:sp>
          <p:nvSpPr>
            <p:cNvPr id="26" name="Rectangle 16"/>
            <p:cNvSpPr>
              <a:spLocks noChangeArrowheads="1"/>
            </p:cNvSpPr>
            <p:nvPr/>
          </p:nvSpPr>
          <p:spPr bwMode="auto">
            <a:xfrm>
              <a:off x="3306" y="1339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</a:rPr>
                <a:t>E</a:t>
              </a:r>
            </a:p>
          </p:txBody>
        </p:sp>
        <p:sp>
          <p:nvSpPr>
            <p:cNvPr id="27" name="Rectangle 17"/>
            <p:cNvSpPr>
              <a:spLocks noChangeArrowheads="1"/>
            </p:cNvSpPr>
            <p:nvPr/>
          </p:nvSpPr>
          <p:spPr bwMode="auto">
            <a:xfrm>
              <a:off x="3306" y="1723"/>
              <a:ext cx="288" cy="134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b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b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b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b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99992" y="2427734"/>
            <a:ext cx="2045117" cy="1164431"/>
            <a:chOff x="5868144" y="2446406"/>
            <a:chExt cx="2045117" cy="1164431"/>
          </a:xfrm>
        </p:grpSpPr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5868144" y="2446406"/>
              <a:ext cx="406127" cy="4000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</a:rPr>
                <a:t>A</a:t>
              </a:r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6274271" y="2446406"/>
              <a:ext cx="406127" cy="4000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</a:rPr>
                <a:t>B</a:t>
              </a:r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6680398" y="2446406"/>
              <a:ext cx="406127" cy="4000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</a:rPr>
                <a:t>C</a:t>
              </a:r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7086526" y="2446406"/>
              <a:ext cx="406127" cy="4000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</a:rPr>
                <a:t>D</a:t>
              </a:r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7492653" y="2446406"/>
              <a:ext cx="406127" cy="40005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</a:rPr>
                <a:t>E</a:t>
              </a:r>
            </a:p>
          </p:txBody>
        </p:sp>
        <p:sp>
          <p:nvSpPr>
            <p:cNvPr id="13" name="Text Box 29"/>
            <p:cNvSpPr txBox="1">
              <a:spLocks noChangeArrowheads="1"/>
            </p:cNvSpPr>
            <p:nvPr/>
          </p:nvSpPr>
          <p:spPr bwMode="auto">
            <a:xfrm>
              <a:off x="5868144" y="2895272"/>
              <a:ext cx="397666" cy="7155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14" name="Text Box 30"/>
            <p:cNvSpPr txBox="1">
              <a:spLocks noChangeArrowheads="1"/>
            </p:cNvSpPr>
            <p:nvPr/>
          </p:nvSpPr>
          <p:spPr bwMode="auto">
            <a:xfrm>
              <a:off x="6265810" y="2895272"/>
              <a:ext cx="413178" cy="7155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15" name="Text Box 31"/>
            <p:cNvSpPr txBox="1">
              <a:spLocks noChangeArrowheads="1"/>
            </p:cNvSpPr>
            <p:nvPr/>
          </p:nvSpPr>
          <p:spPr bwMode="auto">
            <a:xfrm>
              <a:off x="6681809" y="2895272"/>
              <a:ext cx="411768" cy="7155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16" name="Text Box 32"/>
            <p:cNvSpPr txBox="1">
              <a:spLocks noChangeArrowheads="1"/>
            </p:cNvSpPr>
            <p:nvPr/>
          </p:nvSpPr>
          <p:spPr bwMode="auto">
            <a:xfrm>
              <a:off x="7100726" y="2891758"/>
              <a:ext cx="428970" cy="71558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00" b="1" i="1" dirty="0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10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00" b="1" i="1" dirty="0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20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00" b="1" i="1" dirty="0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20</a:t>
              </a:r>
            </a:p>
          </p:txBody>
        </p:sp>
        <p:sp>
          <p:nvSpPr>
            <p:cNvPr id="17" name="Text Box 33"/>
            <p:cNvSpPr txBox="1">
              <a:spLocks noChangeArrowheads="1"/>
            </p:cNvSpPr>
            <p:nvPr/>
          </p:nvSpPr>
          <p:spPr bwMode="auto">
            <a:xfrm>
              <a:off x="7529696" y="2891758"/>
              <a:ext cx="383565" cy="7155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a</a:t>
              </a: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altLang="zh-CN" sz="1350" b="1" i="1">
                  <a:solidFill>
                    <a:srgbClr val="000000"/>
                  </a:solidFill>
                  <a:latin typeface="Helvetica" panose="020B0604020202020204" pitchFamily="34" charset="0"/>
                  <a:sym typeface="Symbol" panose="05050102010706020507" pitchFamily="18" charset="2"/>
                </a:rPr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526632" y="4371950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1800" b="1" dirty="0">
                  <a:solidFill>
                    <a:srgbClr val="3333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632" y="4371950"/>
                <a:ext cx="15121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4788024" y="3939902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8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b="1" dirty="0">
                  <a:solidFill>
                    <a:srgbClr val="3333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939902"/>
                <a:ext cx="151216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5394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Rename Operation (</a:t>
            </a:r>
            <a:r>
              <a:rPr lang="zh-CN" altLang="en-US" dirty="0">
                <a:latin typeface="Comic Sans MS" panose="030F0702030302020204" pitchFamily="66" charset="0"/>
              </a:rPr>
              <a:t>更名运算</a:t>
            </a:r>
            <a:r>
              <a:rPr lang="en-US" altLang="zh-CN" dirty="0">
                <a:latin typeface="Comic Sans MS" panose="030F0702030302020204" pitchFamily="66" charset="0"/>
              </a:rPr>
              <a:t>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Allows us to name, and therefore to refer to, the results of relational-algebra expressions.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600" dirty="0">
                    <a:latin typeface="Comic Sans MS" panose="030F0702030302020204" pitchFamily="66" charset="0"/>
                  </a:rPr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returns the expression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under the name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zh-CN" sz="18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If a relational-algebra expression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has </a:t>
                </a:r>
                <a:r>
                  <a:rPr lang="en-US" altLang="zh-CN" sz="2000" dirty="0" err="1">
                    <a:latin typeface="Comic Sans MS" panose="030F0702030302020204" pitchFamily="66" charset="0"/>
                  </a:rPr>
                  <a:t>arity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0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returns the result of expression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under the name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, and with the attributes renamed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1800" b="1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96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50468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Notes about Relational Languages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Comic Sans MS" panose="030F0702030302020204" pitchFamily="66" charset="0"/>
              </a:rPr>
              <a:t>Each query </a:t>
            </a:r>
            <a:r>
              <a:rPr lang="en-US" altLang="zh-CN" sz="2000" dirty="0">
                <a:solidFill>
                  <a:srgbClr val="3333FF"/>
                </a:solidFill>
                <a:latin typeface="Comic Sans MS" panose="030F0702030302020204" pitchFamily="66" charset="0"/>
              </a:rPr>
              <a:t>input</a:t>
            </a:r>
            <a:r>
              <a:rPr lang="en-US" altLang="zh-CN" sz="2000" dirty="0">
                <a:latin typeface="Comic Sans MS" panose="030F0702030302020204" pitchFamily="66" charset="0"/>
              </a:rPr>
              <a:t> is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a table</a:t>
            </a:r>
            <a:r>
              <a:rPr lang="en-US" altLang="zh-CN" sz="2000" dirty="0">
                <a:latin typeface="Comic Sans MS" panose="030F0702030302020204" pitchFamily="66" charset="0"/>
              </a:rPr>
              <a:t> (or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a set of tables</a:t>
            </a:r>
            <a:r>
              <a:rPr lang="en-US" altLang="zh-CN" sz="2000" dirty="0">
                <a:latin typeface="Comic Sans MS" panose="030F0702030302020204" pitchFamily="66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mic Sans MS" panose="030F0702030302020204" pitchFamily="66" charset="0"/>
              </a:rPr>
              <a:t>Each query </a:t>
            </a:r>
            <a:r>
              <a:rPr lang="en-US" altLang="zh-CN" sz="2000" dirty="0">
                <a:solidFill>
                  <a:srgbClr val="3333FF"/>
                </a:solidFill>
                <a:latin typeface="Comic Sans MS" panose="030F0702030302020204" pitchFamily="66" charset="0"/>
              </a:rPr>
              <a:t>output</a:t>
            </a:r>
            <a:r>
              <a:rPr lang="en-US" altLang="zh-CN" sz="2000" dirty="0">
                <a:latin typeface="Comic Sans MS" panose="030F0702030302020204" pitchFamily="66" charset="0"/>
              </a:rPr>
              <a:t> is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a table</a:t>
            </a:r>
            <a:r>
              <a:rPr lang="en-US" altLang="zh-CN" sz="2000" dirty="0">
                <a:latin typeface="Comic Sans MS" panose="030F0702030302020204" pitchFamily="66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mic Sans MS" panose="030F0702030302020204" pitchFamily="66" charset="0"/>
              </a:rPr>
              <a:t>All data in the output table appears in one of the input tables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2287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Schema for Following Examples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23056" r="722" b="23056"/>
          <a:stretch>
            <a:fillRect/>
          </a:stretch>
        </p:blipFill>
        <p:spPr bwMode="auto">
          <a:xfrm>
            <a:off x="3995936" y="695177"/>
            <a:ext cx="4929063" cy="266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07504" y="2988116"/>
            <a:ext cx="814387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31925" indent="-1431925" eaLnBrk="1" hangingPunct="1"/>
            <a:r>
              <a:rPr kumimoji="1" lang="en-US" altLang="zh-CN" sz="1600" b="1" i="1">
                <a:solidFill>
                  <a:srgbClr val="0000FF"/>
                </a:solidFill>
                <a:latin typeface="Comic Sans MS" pitchFamily="66" charset="0"/>
              </a:rPr>
              <a:t>branch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 (</a:t>
            </a:r>
            <a:r>
              <a:rPr kumimoji="1" lang="en-US" altLang="zh-CN" sz="1600" b="1" i="1" u="sng">
                <a:solidFill>
                  <a:srgbClr val="FF6600"/>
                </a:solidFill>
                <a:latin typeface="Comic Sans MS" pitchFamily="66" charset="0"/>
              </a:rPr>
              <a:t>branch_name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, branch_city, assets)</a:t>
            </a:r>
          </a:p>
          <a:p>
            <a:pPr marL="1431925" indent="-1431925" eaLnBrk="1" hangingPunct="1"/>
            <a:r>
              <a:rPr kumimoji="1" lang="en-US" altLang="zh-CN" sz="1600" b="1" i="1">
                <a:solidFill>
                  <a:srgbClr val="0000FF"/>
                </a:solidFill>
                <a:latin typeface="Comic Sans MS" pitchFamily="66" charset="0"/>
              </a:rPr>
              <a:t>customer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 (</a:t>
            </a:r>
            <a:r>
              <a:rPr kumimoji="1" lang="en-US" altLang="zh-CN" sz="1600" b="1" i="1" u="sng">
                <a:solidFill>
                  <a:srgbClr val="7030A0"/>
                </a:solidFill>
                <a:latin typeface="Comic Sans MS" pitchFamily="66" charset="0"/>
              </a:rPr>
              <a:t>customer_name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, customer_street, customer_city)</a:t>
            </a:r>
          </a:p>
          <a:p>
            <a:pPr marL="1431925" indent="-1431925" eaLnBrk="1" hangingPunct="1"/>
            <a:r>
              <a:rPr kumimoji="1" lang="en-US" altLang="zh-CN" sz="1600" b="1" i="1">
                <a:solidFill>
                  <a:srgbClr val="0000FF"/>
                </a:solidFill>
                <a:latin typeface="Comic Sans MS" pitchFamily="66" charset="0"/>
              </a:rPr>
              <a:t>account 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kumimoji="1" lang="en-US" altLang="zh-CN" sz="1600" b="1" i="1" u="sng">
                <a:solidFill>
                  <a:srgbClr val="FF0000"/>
                </a:solidFill>
                <a:latin typeface="Comic Sans MS" pitchFamily="66" charset="0"/>
              </a:rPr>
              <a:t>account_number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kumimoji="1" lang="en-US" altLang="zh-CN" sz="1600" b="1" i="1">
                <a:solidFill>
                  <a:srgbClr val="FF6600"/>
                </a:solidFill>
                <a:latin typeface="Comic Sans MS" pitchFamily="66" charset="0"/>
              </a:rPr>
              <a:t>branch_name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, balance)</a:t>
            </a:r>
          </a:p>
          <a:p>
            <a:pPr marL="1431925" indent="-1431925" eaLnBrk="1" hangingPunct="1"/>
            <a:r>
              <a:rPr kumimoji="1" lang="en-US" altLang="zh-CN" sz="1600" b="1" i="1">
                <a:solidFill>
                  <a:srgbClr val="0000FF"/>
                </a:solidFill>
                <a:latin typeface="Comic Sans MS" pitchFamily="66" charset="0"/>
              </a:rPr>
              <a:t>loan 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kumimoji="1" lang="en-US" altLang="zh-CN" sz="1600" b="1" i="1">
                <a:solidFill>
                  <a:srgbClr val="00CC00"/>
                </a:solidFill>
                <a:latin typeface="Comic Sans MS" pitchFamily="66" charset="0"/>
              </a:rPr>
              <a:t>l</a:t>
            </a:r>
            <a:r>
              <a:rPr kumimoji="1" lang="en-US" altLang="zh-CN" sz="1600" b="1" i="1" u="sng">
                <a:solidFill>
                  <a:srgbClr val="00CC00"/>
                </a:solidFill>
                <a:latin typeface="Comic Sans MS" pitchFamily="66" charset="0"/>
              </a:rPr>
              <a:t>oan_number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kumimoji="1" lang="en-US" altLang="zh-CN" sz="1600" b="1" i="1">
                <a:solidFill>
                  <a:srgbClr val="FF6600"/>
                </a:solidFill>
                <a:latin typeface="Comic Sans MS" pitchFamily="66" charset="0"/>
              </a:rPr>
              <a:t>branch_name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, amount)</a:t>
            </a:r>
          </a:p>
          <a:p>
            <a:pPr marL="1431925" indent="-1431925" eaLnBrk="1" hangingPunct="1"/>
            <a:r>
              <a:rPr kumimoji="1" lang="en-US" altLang="zh-CN" sz="1600" b="1" i="1">
                <a:solidFill>
                  <a:srgbClr val="FF0000"/>
                </a:solidFill>
                <a:latin typeface="Comic Sans MS" pitchFamily="66" charset="0"/>
              </a:rPr>
              <a:t>depositor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 (</a:t>
            </a:r>
            <a:r>
              <a:rPr kumimoji="1" lang="en-US" altLang="zh-CN" sz="1600" b="1" i="1" u="sng">
                <a:solidFill>
                  <a:srgbClr val="7030A0"/>
                </a:solidFill>
                <a:latin typeface="Comic Sans MS" pitchFamily="66" charset="0"/>
              </a:rPr>
              <a:t>customer_name</a:t>
            </a:r>
            <a:r>
              <a:rPr kumimoji="1" lang="en-US" altLang="zh-CN" sz="1600" b="1" i="1" u="sng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kumimoji="1" lang="en-US" altLang="zh-CN" sz="1600" b="1" i="1" u="sng">
                <a:solidFill>
                  <a:srgbClr val="FF0000"/>
                </a:solidFill>
                <a:latin typeface="Comic Sans MS" pitchFamily="66" charset="0"/>
              </a:rPr>
              <a:t>account_number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)</a:t>
            </a:r>
          </a:p>
          <a:p>
            <a:pPr marL="1431925" indent="-1431925" eaLnBrk="1" hangingPunct="1"/>
            <a:r>
              <a:rPr kumimoji="1" lang="en-US" altLang="zh-CN" sz="1600" b="1" i="1">
                <a:solidFill>
                  <a:srgbClr val="FF0000"/>
                </a:solidFill>
                <a:latin typeface="Comic Sans MS" pitchFamily="66" charset="0"/>
              </a:rPr>
              <a:t>borrower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 (</a:t>
            </a:r>
            <a:r>
              <a:rPr kumimoji="1" lang="en-US" altLang="zh-CN" sz="1600" b="1" i="1" u="sng">
                <a:solidFill>
                  <a:srgbClr val="6600CC"/>
                </a:solidFill>
                <a:latin typeface="Comic Sans MS" pitchFamily="66" charset="0"/>
              </a:rPr>
              <a:t>customer_name</a:t>
            </a:r>
            <a:r>
              <a:rPr kumimoji="1" lang="en-US" altLang="zh-CN" sz="1600" b="1" i="1" u="sng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kumimoji="1" lang="en-US" altLang="zh-CN" sz="1600" b="1" i="1" u="sng">
                <a:solidFill>
                  <a:srgbClr val="00CC00"/>
                </a:solidFill>
                <a:latin typeface="Comic Sans MS" pitchFamily="66" charset="0"/>
              </a:rPr>
              <a:t>loan_number</a:t>
            </a:r>
            <a:r>
              <a:rPr kumimoji="1" lang="en-US" altLang="zh-CN" sz="1600" b="1" i="1">
                <a:solidFill>
                  <a:schemeClr val="tx1"/>
                </a:solidFill>
                <a:latin typeface="Comic Sans MS" pitchFamily="66" charset="0"/>
              </a:rPr>
              <a:t>)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2843808" y="3850776"/>
            <a:ext cx="1296144" cy="89126"/>
          </a:xfrm>
          <a:custGeom>
            <a:avLst/>
            <a:gdLst>
              <a:gd name="connsiteX0" fmla="*/ 0 w 1465243"/>
              <a:gd name="connsiteY0" fmla="*/ 44067 h 89126"/>
              <a:gd name="connsiteX1" fmla="*/ 55084 w 1465243"/>
              <a:gd name="connsiteY1" fmla="*/ 88135 h 89126"/>
              <a:gd name="connsiteX2" fmla="*/ 88135 w 1465243"/>
              <a:gd name="connsiteY2" fmla="*/ 77118 h 89126"/>
              <a:gd name="connsiteX3" fmla="*/ 154236 w 1465243"/>
              <a:gd name="connsiteY3" fmla="*/ 33050 h 89126"/>
              <a:gd name="connsiteX4" fmla="*/ 286438 w 1465243"/>
              <a:gd name="connsiteY4" fmla="*/ 66101 h 89126"/>
              <a:gd name="connsiteX5" fmla="*/ 319489 w 1465243"/>
              <a:gd name="connsiteY5" fmla="*/ 77118 h 89126"/>
              <a:gd name="connsiteX6" fmla="*/ 418641 w 1465243"/>
              <a:gd name="connsiteY6" fmla="*/ 33050 h 89126"/>
              <a:gd name="connsiteX7" fmla="*/ 528810 w 1465243"/>
              <a:gd name="connsiteY7" fmla="*/ 66101 h 89126"/>
              <a:gd name="connsiteX8" fmla="*/ 594911 w 1465243"/>
              <a:gd name="connsiteY8" fmla="*/ 88135 h 89126"/>
              <a:gd name="connsiteX9" fmla="*/ 672029 w 1465243"/>
              <a:gd name="connsiteY9" fmla="*/ 77118 h 89126"/>
              <a:gd name="connsiteX10" fmla="*/ 738130 w 1465243"/>
              <a:gd name="connsiteY10" fmla="*/ 55084 h 89126"/>
              <a:gd name="connsiteX11" fmla="*/ 859316 w 1465243"/>
              <a:gd name="connsiteY11" fmla="*/ 66101 h 89126"/>
              <a:gd name="connsiteX12" fmla="*/ 925417 w 1465243"/>
              <a:gd name="connsiteY12" fmla="*/ 88135 h 89126"/>
              <a:gd name="connsiteX13" fmla="*/ 1002535 w 1465243"/>
              <a:gd name="connsiteY13" fmla="*/ 77118 h 89126"/>
              <a:gd name="connsiteX14" fmla="*/ 1068636 w 1465243"/>
              <a:gd name="connsiteY14" fmla="*/ 33050 h 89126"/>
              <a:gd name="connsiteX15" fmla="*/ 1101687 w 1465243"/>
              <a:gd name="connsiteY15" fmla="*/ 22033 h 89126"/>
              <a:gd name="connsiteX16" fmla="*/ 1189822 w 1465243"/>
              <a:gd name="connsiteY16" fmla="*/ 33050 h 89126"/>
              <a:gd name="connsiteX17" fmla="*/ 1255923 w 1465243"/>
              <a:gd name="connsiteY17" fmla="*/ 66101 h 89126"/>
              <a:gd name="connsiteX18" fmla="*/ 1288973 w 1465243"/>
              <a:gd name="connsiteY18" fmla="*/ 77118 h 89126"/>
              <a:gd name="connsiteX19" fmla="*/ 1377108 w 1465243"/>
              <a:gd name="connsiteY19" fmla="*/ 66101 h 89126"/>
              <a:gd name="connsiteX20" fmla="*/ 1399142 w 1465243"/>
              <a:gd name="connsiteY20" fmla="*/ 33050 h 89126"/>
              <a:gd name="connsiteX21" fmla="*/ 1432193 w 1465243"/>
              <a:gd name="connsiteY21" fmla="*/ 22033 h 89126"/>
              <a:gd name="connsiteX22" fmla="*/ 1465243 w 1465243"/>
              <a:gd name="connsiteY22" fmla="*/ 0 h 8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65243" h="89126">
                <a:moveTo>
                  <a:pt x="0" y="44067"/>
                </a:moveTo>
                <a:cubicBezTo>
                  <a:pt x="18361" y="58756"/>
                  <a:pt x="33067" y="79879"/>
                  <a:pt x="55084" y="88135"/>
                </a:cubicBezTo>
                <a:cubicBezTo>
                  <a:pt x="65958" y="92213"/>
                  <a:pt x="77983" y="82758"/>
                  <a:pt x="88135" y="77118"/>
                </a:cubicBezTo>
                <a:cubicBezTo>
                  <a:pt x="111284" y="64257"/>
                  <a:pt x="154236" y="33050"/>
                  <a:pt x="154236" y="33050"/>
                </a:cubicBezTo>
                <a:cubicBezTo>
                  <a:pt x="243247" y="47885"/>
                  <a:pt x="199145" y="37003"/>
                  <a:pt x="286438" y="66101"/>
                </a:cubicBezTo>
                <a:lnTo>
                  <a:pt x="319489" y="77118"/>
                </a:lnTo>
                <a:cubicBezTo>
                  <a:pt x="398151" y="50897"/>
                  <a:pt x="366265" y="67967"/>
                  <a:pt x="418641" y="33050"/>
                </a:cubicBezTo>
                <a:cubicBezTo>
                  <a:pt x="587846" y="57222"/>
                  <a:pt x="433881" y="23910"/>
                  <a:pt x="528810" y="66101"/>
                </a:cubicBezTo>
                <a:cubicBezTo>
                  <a:pt x="550034" y="75534"/>
                  <a:pt x="594911" y="88135"/>
                  <a:pt x="594911" y="88135"/>
                </a:cubicBezTo>
                <a:cubicBezTo>
                  <a:pt x="620617" y="84463"/>
                  <a:pt x="646727" y="82957"/>
                  <a:pt x="672029" y="77118"/>
                </a:cubicBezTo>
                <a:cubicBezTo>
                  <a:pt x="694660" y="71895"/>
                  <a:pt x="738130" y="55084"/>
                  <a:pt x="738130" y="55084"/>
                </a:cubicBezTo>
                <a:cubicBezTo>
                  <a:pt x="778525" y="58756"/>
                  <a:pt x="819371" y="59052"/>
                  <a:pt x="859316" y="66101"/>
                </a:cubicBezTo>
                <a:cubicBezTo>
                  <a:pt x="882188" y="70137"/>
                  <a:pt x="925417" y="88135"/>
                  <a:pt x="925417" y="88135"/>
                </a:cubicBezTo>
                <a:cubicBezTo>
                  <a:pt x="951123" y="84463"/>
                  <a:pt x="978299" y="86440"/>
                  <a:pt x="1002535" y="77118"/>
                </a:cubicBezTo>
                <a:cubicBezTo>
                  <a:pt x="1027251" y="67612"/>
                  <a:pt x="1043514" y="41424"/>
                  <a:pt x="1068636" y="33050"/>
                </a:cubicBezTo>
                <a:lnTo>
                  <a:pt x="1101687" y="22033"/>
                </a:lnTo>
                <a:cubicBezTo>
                  <a:pt x="1131065" y="25705"/>
                  <a:pt x="1160693" y="27754"/>
                  <a:pt x="1189822" y="33050"/>
                </a:cubicBezTo>
                <a:cubicBezTo>
                  <a:pt x="1233334" y="40961"/>
                  <a:pt x="1215603" y="45941"/>
                  <a:pt x="1255923" y="66101"/>
                </a:cubicBezTo>
                <a:cubicBezTo>
                  <a:pt x="1266310" y="71294"/>
                  <a:pt x="1277956" y="73446"/>
                  <a:pt x="1288973" y="77118"/>
                </a:cubicBezTo>
                <a:cubicBezTo>
                  <a:pt x="1318351" y="73446"/>
                  <a:pt x="1349619" y="77097"/>
                  <a:pt x="1377108" y="66101"/>
                </a:cubicBezTo>
                <a:cubicBezTo>
                  <a:pt x="1389402" y="61183"/>
                  <a:pt x="1388803" y="41321"/>
                  <a:pt x="1399142" y="33050"/>
                </a:cubicBezTo>
                <a:cubicBezTo>
                  <a:pt x="1408210" y="25795"/>
                  <a:pt x="1421806" y="27226"/>
                  <a:pt x="1432193" y="22033"/>
                </a:cubicBezTo>
                <a:cubicBezTo>
                  <a:pt x="1444036" y="16112"/>
                  <a:pt x="1465243" y="0"/>
                  <a:pt x="1465243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123728" y="4138808"/>
            <a:ext cx="1296144" cy="89126"/>
          </a:xfrm>
          <a:custGeom>
            <a:avLst/>
            <a:gdLst>
              <a:gd name="connsiteX0" fmla="*/ 0 w 1465243"/>
              <a:gd name="connsiteY0" fmla="*/ 44067 h 89126"/>
              <a:gd name="connsiteX1" fmla="*/ 55084 w 1465243"/>
              <a:gd name="connsiteY1" fmla="*/ 88135 h 89126"/>
              <a:gd name="connsiteX2" fmla="*/ 88135 w 1465243"/>
              <a:gd name="connsiteY2" fmla="*/ 77118 h 89126"/>
              <a:gd name="connsiteX3" fmla="*/ 154236 w 1465243"/>
              <a:gd name="connsiteY3" fmla="*/ 33050 h 89126"/>
              <a:gd name="connsiteX4" fmla="*/ 286438 w 1465243"/>
              <a:gd name="connsiteY4" fmla="*/ 66101 h 89126"/>
              <a:gd name="connsiteX5" fmla="*/ 319489 w 1465243"/>
              <a:gd name="connsiteY5" fmla="*/ 77118 h 89126"/>
              <a:gd name="connsiteX6" fmla="*/ 418641 w 1465243"/>
              <a:gd name="connsiteY6" fmla="*/ 33050 h 89126"/>
              <a:gd name="connsiteX7" fmla="*/ 528810 w 1465243"/>
              <a:gd name="connsiteY7" fmla="*/ 66101 h 89126"/>
              <a:gd name="connsiteX8" fmla="*/ 594911 w 1465243"/>
              <a:gd name="connsiteY8" fmla="*/ 88135 h 89126"/>
              <a:gd name="connsiteX9" fmla="*/ 672029 w 1465243"/>
              <a:gd name="connsiteY9" fmla="*/ 77118 h 89126"/>
              <a:gd name="connsiteX10" fmla="*/ 738130 w 1465243"/>
              <a:gd name="connsiteY10" fmla="*/ 55084 h 89126"/>
              <a:gd name="connsiteX11" fmla="*/ 859316 w 1465243"/>
              <a:gd name="connsiteY11" fmla="*/ 66101 h 89126"/>
              <a:gd name="connsiteX12" fmla="*/ 925417 w 1465243"/>
              <a:gd name="connsiteY12" fmla="*/ 88135 h 89126"/>
              <a:gd name="connsiteX13" fmla="*/ 1002535 w 1465243"/>
              <a:gd name="connsiteY13" fmla="*/ 77118 h 89126"/>
              <a:gd name="connsiteX14" fmla="*/ 1068636 w 1465243"/>
              <a:gd name="connsiteY14" fmla="*/ 33050 h 89126"/>
              <a:gd name="connsiteX15" fmla="*/ 1101687 w 1465243"/>
              <a:gd name="connsiteY15" fmla="*/ 22033 h 89126"/>
              <a:gd name="connsiteX16" fmla="*/ 1189822 w 1465243"/>
              <a:gd name="connsiteY16" fmla="*/ 33050 h 89126"/>
              <a:gd name="connsiteX17" fmla="*/ 1255923 w 1465243"/>
              <a:gd name="connsiteY17" fmla="*/ 66101 h 89126"/>
              <a:gd name="connsiteX18" fmla="*/ 1288973 w 1465243"/>
              <a:gd name="connsiteY18" fmla="*/ 77118 h 89126"/>
              <a:gd name="connsiteX19" fmla="*/ 1377108 w 1465243"/>
              <a:gd name="connsiteY19" fmla="*/ 66101 h 89126"/>
              <a:gd name="connsiteX20" fmla="*/ 1399142 w 1465243"/>
              <a:gd name="connsiteY20" fmla="*/ 33050 h 89126"/>
              <a:gd name="connsiteX21" fmla="*/ 1432193 w 1465243"/>
              <a:gd name="connsiteY21" fmla="*/ 22033 h 89126"/>
              <a:gd name="connsiteX22" fmla="*/ 1465243 w 1465243"/>
              <a:gd name="connsiteY22" fmla="*/ 0 h 8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65243" h="89126">
                <a:moveTo>
                  <a:pt x="0" y="44067"/>
                </a:moveTo>
                <a:cubicBezTo>
                  <a:pt x="18361" y="58756"/>
                  <a:pt x="33067" y="79879"/>
                  <a:pt x="55084" y="88135"/>
                </a:cubicBezTo>
                <a:cubicBezTo>
                  <a:pt x="65958" y="92213"/>
                  <a:pt x="77983" y="82758"/>
                  <a:pt x="88135" y="77118"/>
                </a:cubicBezTo>
                <a:cubicBezTo>
                  <a:pt x="111284" y="64257"/>
                  <a:pt x="154236" y="33050"/>
                  <a:pt x="154236" y="33050"/>
                </a:cubicBezTo>
                <a:cubicBezTo>
                  <a:pt x="243247" y="47885"/>
                  <a:pt x="199145" y="37003"/>
                  <a:pt x="286438" y="66101"/>
                </a:cubicBezTo>
                <a:lnTo>
                  <a:pt x="319489" y="77118"/>
                </a:lnTo>
                <a:cubicBezTo>
                  <a:pt x="398151" y="50897"/>
                  <a:pt x="366265" y="67967"/>
                  <a:pt x="418641" y="33050"/>
                </a:cubicBezTo>
                <a:cubicBezTo>
                  <a:pt x="587846" y="57222"/>
                  <a:pt x="433881" y="23910"/>
                  <a:pt x="528810" y="66101"/>
                </a:cubicBezTo>
                <a:cubicBezTo>
                  <a:pt x="550034" y="75534"/>
                  <a:pt x="594911" y="88135"/>
                  <a:pt x="594911" y="88135"/>
                </a:cubicBezTo>
                <a:cubicBezTo>
                  <a:pt x="620617" y="84463"/>
                  <a:pt x="646727" y="82957"/>
                  <a:pt x="672029" y="77118"/>
                </a:cubicBezTo>
                <a:cubicBezTo>
                  <a:pt x="694660" y="71895"/>
                  <a:pt x="738130" y="55084"/>
                  <a:pt x="738130" y="55084"/>
                </a:cubicBezTo>
                <a:cubicBezTo>
                  <a:pt x="778525" y="58756"/>
                  <a:pt x="819371" y="59052"/>
                  <a:pt x="859316" y="66101"/>
                </a:cubicBezTo>
                <a:cubicBezTo>
                  <a:pt x="882188" y="70137"/>
                  <a:pt x="925417" y="88135"/>
                  <a:pt x="925417" y="88135"/>
                </a:cubicBezTo>
                <a:cubicBezTo>
                  <a:pt x="951123" y="84463"/>
                  <a:pt x="978299" y="86440"/>
                  <a:pt x="1002535" y="77118"/>
                </a:cubicBezTo>
                <a:cubicBezTo>
                  <a:pt x="1027251" y="67612"/>
                  <a:pt x="1043514" y="41424"/>
                  <a:pt x="1068636" y="33050"/>
                </a:cubicBezTo>
                <a:lnTo>
                  <a:pt x="1101687" y="22033"/>
                </a:lnTo>
                <a:cubicBezTo>
                  <a:pt x="1131065" y="25705"/>
                  <a:pt x="1160693" y="27754"/>
                  <a:pt x="1189822" y="33050"/>
                </a:cubicBezTo>
                <a:cubicBezTo>
                  <a:pt x="1233334" y="40961"/>
                  <a:pt x="1215603" y="45941"/>
                  <a:pt x="1255923" y="66101"/>
                </a:cubicBezTo>
                <a:cubicBezTo>
                  <a:pt x="1266310" y="71294"/>
                  <a:pt x="1277956" y="73446"/>
                  <a:pt x="1288973" y="77118"/>
                </a:cubicBezTo>
                <a:cubicBezTo>
                  <a:pt x="1318351" y="73446"/>
                  <a:pt x="1349619" y="77097"/>
                  <a:pt x="1377108" y="66101"/>
                </a:cubicBezTo>
                <a:cubicBezTo>
                  <a:pt x="1389402" y="61183"/>
                  <a:pt x="1388803" y="41321"/>
                  <a:pt x="1399142" y="33050"/>
                </a:cubicBezTo>
                <a:cubicBezTo>
                  <a:pt x="1408210" y="25795"/>
                  <a:pt x="1421806" y="27226"/>
                  <a:pt x="1432193" y="22033"/>
                </a:cubicBezTo>
                <a:cubicBezTo>
                  <a:pt x="1444036" y="16112"/>
                  <a:pt x="1465243" y="0"/>
                  <a:pt x="1465243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1331640" y="4426840"/>
            <a:ext cx="1296144" cy="89126"/>
          </a:xfrm>
          <a:custGeom>
            <a:avLst/>
            <a:gdLst>
              <a:gd name="connsiteX0" fmla="*/ 0 w 1465243"/>
              <a:gd name="connsiteY0" fmla="*/ 44067 h 89126"/>
              <a:gd name="connsiteX1" fmla="*/ 55084 w 1465243"/>
              <a:gd name="connsiteY1" fmla="*/ 88135 h 89126"/>
              <a:gd name="connsiteX2" fmla="*/ 88135 w 1465243"/>
              <a:gd name="connsiteY2" fmla="*/ 77118 h 89126"/>
              <a:gd name="connsiteX3" fmla="*/ 154236 w 1465243"/>
              <a:gd name="connsiteY3" fmla="*/ 33050 h 89126"/>
              <a:gd name="connsiteX4" fmla="*/ 286438 w 1465243"/>
              <a:gd name="connsiteY4" fmla="*/ 66101 h 89126"/>
              <a:gd name="connsiteX5" fmla="*/ 319489 w 1465243"/>
              <a:gd name="connsiteY5" fmla="*/ 77118 h 89126"/>
              <a:gd name="connsiteX6" fmla="*/ 418641 w 1465243"/>
              <a:gd name="connsiteY6" fmla="*/ 33050 h 89126"/>
              <a:gd name="connsiteX7" fmla="*/ 528810 w 1465243"/>
              <a:gd name="connsiteY7" fmla="*/ 66101 h 89126"/>
              <a:gd name="connsiteX8" fmla="*/ 594911 w 1465243"/>
              <a:gd name="connsiteY8" fmla="*/ 88135 h 89126"/>
              <a:gd name="connsiteX9" fmla="*/ 672029 w 1465243"/>
              <a:gd name="connsiteY9" fmla="*/ 77118 h 89126"/>
              <a:gd name="connsiteX10" fmla="*/ 738130 w 1465243"/>
              <a:gd name="connsiteY10" fmla="*/ 55084 h 89126"/>
              <a:gd name="connsiteX11" fmla="*/ 859316 w 1465243"/>
              <a:gd name="connsiteY11" fmla="*/ 66101 h 89126"/>
              <a:gd name="connsiteX12" fmla="*/ 925417 w 1465243"/>
              <a:gd name="connsiteY12" fmla="*/ 88135 h 89126"/>
              <a:gd name="connsiteX13" fmla="*/ 1002535 w 1465243"/>
              <a:gd name="connsiteY13" fmla="*/ 77118 h 89126"/>
              <a:gd name="connsiteX14" fmla="*/ 1068636 w 1465243"/>
              <a:gd name="connsiteY14" fmla="*/ 33050 h 89126"/>
              <a:gd name="connsiteX15" fmla="*/ 1101687 w 1465243"/>
              <a:gd name="connsiteY15" fmla="*/ 22033 h 89126"/>
              <a:gd name="connsiteX16" fmla="*/ 1189822 w 1465243"/>
              <a:gd name="connsiteY16" fmla="*/ 33050 h 89126"/>
              <a:gd name="connsiteX17" fmla="*/ 1255923 w 1465243"/>
              <a:gd name="connsiteY17" fmla="*/ 66101 h 89126"/>
              <a:gd name="connsiteX18" fmla="*/ 1288973 w 1465243"/>
              <a:gd name="connsiteY18" fmla="*/ 77118 h 89126"/>
              <a:gd name="connsiteX19" fmla="*/ 1377108 w 1465243"/>
              <a:gd name="connsiteY19" fmla="*/ 66101 h 89126"/>
              <a:gd name="connsiteX20" fmla="*/ 1399142 w 1465243"/>
              <a:gd name="connsiteY20" fmla="*/ 33050 h 89126"/>
              <a:gd name="connsiteX21" fmla="*/ 1432193 w 1465243"/>
              <a:gd name="connsiteY21" fmla="*/ 22033 h 89126"/>
              <a:gd name="connsiteX22" fmla="*/ 1465243 w 1465243"/>
              <a:gd name="connsiteY22" fmla="*/ 0 h 8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65243" h="89126">
                <a:moveTo>
                  <a:pt x="0" y="44067"/>
                </a:moveTo>
                <a:cubicBezTo>
                  <a:pt x="18361" y="58756"/>
                  <a:pt x="33067" y="79879"/>
                  <a:pt x="55084" y="88135"/>
                </a:cubicBezTo>
                <a:cubicBezTo>
                  <a:pt x="65958" y="92213"/>
                  <a:pt x="77983" y="82758"/>
                  <a:pt x="88135" y="77118"/>
                </a:cubicBezTo>
                <a:cubicBezTo>
                  <a:pt x="111284" y="64257"/>
                  <a:pt x="154236" y="33050"/>
                  <a:pt x="154236" y="33050"/>
                </a:cubicBezTo>
                <a:cubicBezTo>
                  <a:pt x="243247" y="47885"/>
                  <a:pt x="199145" y="37003"/>
                  <a:pt x="286438" y="66101"/>
                </a:cubicBezTo>
                <a:lnTo>
                  <a:pt x="319489" y="77118"/>
                </a:lnTo>
                <a:cubicBezTo>
                  <a:pt x="398151" y="50897"/>
                  <a:pt x="366265" y="67967"/>
                  <a:pt x="418641" y="33050"/>
                </a:cubicBezTo>
                <a:cubicBezTo>
                  <a:pt x="587846" y="57222"/>
                  <a:pt x="433881" y="23910"/>
                  <a:pt x="528810" y="66101"/>
                </a:cubicBezTo>
                <a:cubicBezTo>
                  <a:pt x="550034" y="75534"/>
                  <a:pt x="594911" y="88135"/>
                  <a:pt x="594911" y="88135"/>
                </a:cubicBezTo>
                <a:cubicBezTo>
                  <a:pt x="620617" y="84463"/>
                  <a:pt x="646727" y="82957"/>
                  <a:pt x="672029" y="77118"/>
                </a:cubicBezTo>
                <a:cubicBezTo>
                  <a:pt x="694660" y="71895"/>
                  <a:pt x="738130" y="55084"/>
                  <a:pt x="738130" y="55084"/>
                </a:cubicBezTo>
                <a:cubicBezTo>
                  <a:pt x="778525" y="58756"/>
                  <a:pt x="819371" y="59052"/>
                  <a:pt x="859316" y="66101"/>
                </a:cubicBezTo>
                <a:cubicBezTo>
                  <a:pt x="882188" y="70137"/>
                  <a:pt x="925417" y="88135"/>
                  <a:pt x="925417" y="88135"/>
                </a:cubicBezTo>
                <a:cubicBezTo>
                  <a:pt x="951123" y="84463"/>
                  <a:pt x="978299" y="86440"/>
                  <a:pt x="1002535" y="77118"/>
                </a:cubicBezTo>
                <a:cubicBezTo>
                  <a:pt x="1027251" y="67612"/>
                  <a:pt x="1043514" y="41424"/>
                  <a:pt x="1068636" y="33050"/>
                </a:cubicBezTo>
                <a:lnTo>
                  <a:pt x="1101687" y="22033"/>
                </a:lnTo>
                <a:cubicBezTo>
                  <a:pt x="1131065" y="25705"/>
                  <a:pt x="1160693" y="27754"/>
                  <a:pt x="1189822" y="33050"/>
                </a:cubicBezTo>
                <a:cubicBezTo>
                  <a:pt x="1233334" y="40961"/>
                  <a:pt x="1215603" y="45941"/>
                  <a:pt x="1255923" y="66101"/>
                </a:cubicBezTo>
                <a:cubicBezTo>
                  <a:pt x="1266310" y="71294"/>
                  <a:pt x="1277956" y="73446"/>
                  <a:pt x="1288973" y="77118"/>
                </a:cubicBezTo>
                <a:cubicBezTo>
                  <a:pt x="1318351" y="73446"/>
                  <a:pt x="1349619" y="77097"/>
                  <a:pt x="1377108" y="66101"/>
                </a:cubicBezTo>
                <a:cubicBezTo>
                  <a:pt x="1389402" y="61183"/>
                  <a:pt x="1388803" y="41321"/>
                  <a:pt x="1399142" y="33050"/>
                </a:cubicBezTo>
                <a:cubicBezTo>
                  <a:pt x="1408210" y="25795"/>
                  <a:pt x="1421806" y="27226"/>
                  <a:pt x="1432193" y="22033"/>
                </a:cubicBezTo>
                <a:cubicBezTo>
                  <a:pt x="1444036" y="16112"/>
                  <a:pt x="1465243" y="0"/>
                  <a:pt x="1465243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3059832" y="4426840"/>
            <a:ext cx="1296144" cy="89126"/>
          </a:xfrm>
          <a:custGeom>
            <a:avLst/>
            <a:gdLst>
              <a:gd name="connsiteX0" fmla="*/ 0 w 1465243"/>
              <a:gd name="connsiteY0" fmla="*/ 44067 h 89126"/>
              <a:gd name="connsiteX1" fmla="*/ 55084 w 1465243"/>
              <a:gd name="connsiteY1" fmla="*/ 88135 h 89126"/>
              <a:gd name="connsiteX2" fmla="*/ 88135 w 1465243"/>
              <a:gd name="connsiteY2" fmla="*/ 77118 h 89126"/>
              <a:gd name="connsiteX3" fmla="*/ 154236 w 1465243"/>
              <a:gd name="connsiteY3" fmla="*/ 33050 h 89126"/>
              <a:gd name="connsiteX4" fmla="*/ 286438 w 1465243"/>
              <a:gd name="connsiteY4" fmla="*/ 66101 h 89126"/>
              <a:gd name="connsiteX5" fmla="*/ 319489 w 1465243"/>
              <a:gd name="connsiteY5" fmla="*/ 77118 h 89126"/>
              <a:gd name="connsiteX6" fmla="*/ 418641 w 1465243"/>
              <a:gd name="connsiteY6" fmla="*/ 33050 h 89126"/>
              <a:gd name="connsiteX7" fmla="*/ 528810 w 1465243"/>
              <a:gd name="connsiteY7" fmla="*/ 66101 h 89126"/>
              <a:gd name="connsiteX8" fmla="*/ 594911 w 1465243"/>
              <a:gd name="connsiteY8" fmla="*/ 88135 h 89126"/>
              <a:gd name="connsiteX9" fmla="*/ 672029 w 1465243"/>
              <a:gd name="connsiteY9" fmla="*/ 77118 h 89126"/>
              <a:gd name="connsiteX10" fmla="*/ 738130 w 1465243"/>
              <a:gd name="connsiteY10" fmla="*/ 55084 h 89126"/>
              <a:gd name="connsiteX11" fmla="*/ 859316 w 1465243"/>
              <a:gd name="connsiteY11" fmla="*/ 66101 h 89126"/>
              <a:gd name="connsiteX12" fmla="*/ 925417 w 1465243"/>
              <a:gd name="connsiteY12" fmla="*/ 88135 h 89126"/>
              <a:gd name="connsiteX13" fmla="*/ 1002535 w 1465243"/>
              <a:gd name="connsiteY13" fmla="*/ 77118 h 89126"/>
              <a:gd name="connsiteX14" fmla="*/ 1068636 w 1465243"/>
              <a:gd name="connsiteY14" fmla="*/ 33050 h 89126"/>
              <a:gd name="connsiteX15" fmla="*/ 1101687 w 1465243"/>
              <a:gd name="connsiteY15" fmla="*/ 22033 h 89126"/>
              <a:gd name="connsiteX16" fmla="*/ 1189822 w 1465243"/>
              <a:gd name="connsiteY16" fmla="*/ 33050 h 89126"/>
              <a:gd name="connsiteX17" fmla="*/ 1255923 w 1465243"/>
              <a:gd name="connsiteY17" fmla="*/ 66101 h 89126"/>
              <a:gd name="connsiteX18" fmla="*/ 1288973 w 1465243"/>
              <a:gd name="connsiteY18" fmla="*/ 77118 h 89126"/>
              <a:gd name="connsiteX19" fmla="*/ 1377108 w 1465243"/>
              <a:gd name="connsiteY19" fmla="*/ 66101 h 89126"/>
              <a:gd name="connsiteX20" fmla="*/ 1399142 w 1465243"/>
              <a:gd name="connsiteY20" fmla="*/ 33050 h 89126"/>
              <a:gd name="connsiteX21" fmla="*/ 1432193 w 1465243"/>
              <a:gd name="connsiteY21" fmla="*/ 22033 h 89126"/>
              <a:gd name="connsiteX22" fmla="*/ 1465243 w 1465243"/>
              <a:gd name="connsiteY22" fmla="*/ 0 h 8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65243" h="89126">
                <a:moveTo>
                  <a:pt x="0" y="44067"/>
                </a:moveTo>
                <a:cubicBezTo>
                  <a:pt x="18361" y="58756"/>
                  <a:pt x="33067" y="79879"/>
                  <a:pt x="55084" y="88135"/>
                </a:cubicBezTo>
                <a:cubicBezTo>
                  <a:pt x="65958" y="92213"/>
                  <a:pt x="77983" y="82758"/>
                  <a:pt x="88135" y="77118"/>
                </a:cubicBezTo>
                <a:cubicBezTo>
                  <a:pt x="111284" y="64257"/>
                  <a:pt x="154236" y="33050"/>
                  <a:pt x="154236" y="33050"/>
                </a:cubicBezTo>
                <a:cubicBezTo>
                  <a:pt x="243247" y="47885"/>
                  <a:pt x="199145" y="37003"/>
                  <a:pt x="286438" y="66101"/>
                </a:cubicBezTo>
                <a:lnTo>
                  <a:pt x="319489" y="77118"/>
                </a:lnTo>
                <a:cubicBezTo>
                  <a:pt x="398151" y="50897"/>
                  <a:pt x="366265" y="67967"/>
                  <a:pt x="418641" y="33050"/>
                </a:cubicBezTo>
                <a:cubicBezTo>
                  <a:pt x="587846" y="57222"/>
                  <a:pt x="433881" y="23910"/>
                  <a:pt x="528810" y="66101"/>
                </a:cubicBezTo>
                <a:cubicBezTo>
                  <a:pt x="550034" y="75534"/>
                  <a:pt x="594911" y="88135"/>
                  <a:pt x="594911" y="88135"/>
                </a:cubicBezTo>
                <a:cubicBezTo>
                  <a:pt x="620617" y="84463"/>
                  <a:pt x="646727" y="82957"/>
                  <a:pt x="672029" y="77118"/>
                </a:cubicBezTo>
                <a:cubicBezTo>
                  <a:pt x="694660" y="71895"/>
                  <a:pt x="738130" y="55084"/>
                  <a:pt x="738130" y="55084"/>
                </a:cubicBezTo>
                <a:cubicBezTo>
                  <a:pt x="778525" y="58756"/>
                  <a:pt x="819371" y="59052"/>
                  <a:pt x="859316" y="66101"/>
                </a:cubicBezTo>
                <a:cubicBezTo>
                  <a:pt x="882188" y="70137"/>
                  <a:pt x="925417" y="88135"/>
                  <a:pt x="925417" y="88135"/>
                </a:cubicBezTo>
                <a:cubicBezTo>
                  <a:pt x="951123" y="84463"/>
                  <a:pt x="978299" y="86440"/>
                  <a:pt x="1002535" y="77118"/>
                </a:cubicBezTo>
                <a:cubicBezTo>
                  <a:pt x="1027251" y="67612"/>
                  <a:pt x="1043514" y="41424"/>
                  <a:pt x="1068636" y="33050"/>
                </a:cubicBezTo>
                <a:lnTo>
                  <a:pt x="1101687" y="22033"/>
                </a:lnTo>
                <a:cubicBezTo>
                  <a:pt x="1131065" y="25705"/>
                  <a:pt x="1160693" y="27754"/>
                  <a:pt x="1189822" y="33050"/>
                </a:cubicBezTo>
                <a:cubicBezTo>
                  <a:pt x="1233334" y="40961"/>
                  <a:pt x="1215603" y="45941"/>
                  <a:pt x="1255923" y="66101"/>
                </a:cubicBezTo>
                <a:cubicBezTo>
                  <a:pt x="1266310" y="71294"/>
                  <a:pt x="1277956" y="73446"/>
                  <a:pt x="1288973" y="77118"/>
                </a:cubicBezTo>
                <a:cubicBezTo>
                  <a:pt x="1318351" y="73446"/>
                  <a:pt x="1349619" y="77097"/>
                  <a:pt x="1377108" y="66101"/>
                </a:cubicBezTo>
                <a:cubicBezTo>
                  <a:pt x="1389402" y="61183"/>
                  <a:pt x="1388803" y="41321"/>
                  <a:pt x="1399142" y="33050"/>
                </a:cubicBezTo>
                <a:cubicBezTo>
                  <a:pt x="1408210" y="25795"/>
                  <a:pt x="1421806" y="27226"/>
                  <a:pt x="1432193" y="22033"/>
                </a:cubicBezTo>
                <a:cubicBezTo>
                  <a:pt x="1444036" y="16112"/>
                  <a:pt x="1465243" y="0"/>
                  <a:pt x="1465243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2843808" y="4786880"/>
            <a:ext cx="1296144" cy="89126"/>
          </a:xfrm>
          <a:custGeom>
            <a:avLst/>
            <a:gdLst>
              <a:gd name="connsiteX0" fmla="*/ 0 w 1465243"/>
              <a:gd name="connsiteY0" fmla="*/ 44067 h 89126"/>
              <a:gd name="connsiteX1" fmla="*/ 55084 w 1465243"/>
              <a:gd name="connsiteY1" fmla="*/ 88135 h 89126"/>
              <a:gd name="connsiteX2" fmla="*/ 88135 w 1465243"/>
              <a:gd name="connsiteY2" fmla="*/ 77118 h 89126"/>
              <a:gd name="connsiteX3" fmla="*/ 154236 w 1465243"/>
              <a:gd name="connsiteY3" fmla="*/ 33050 h 89126"/>
              <a:gd name="connsiteX4" fmla="*/ 286438 w 1465243"/>
              <a:gd name="connsiteY4" fmla="*/ 66101 h 89126"/>
              <a:gd name="connsiteX5" fmla="*/ 319489 w 1465243"/>
              <a:gd name="connsiteY5" fmla="*/ 77118 h 89126"/>
              <a:gd name="connsiteX6" fmla="*/ 418641 w 1465243"/>
              <a:gd name="connsiteY6" fmla="*/ 33050 h 89126"/>
              <a:gd name="connsiteX7" fmla="*/ 528810 w 1465243"/>
              <a:gd name="connsiteY7" fmla="*/ 66101 h 89126"/>
              <a:gd name="connsiteX8" fmla="*/ 594911 w 1465243"/>
              <a:gd name="connsiteY8" fmla="*/ 88135 h 89126"/>
              <a:gd name="connsiteX9" fmla="*/ 672029 w 1465243"/>
              <a:gd name="connsiteY9" fmla="*/ 77118 h 89126"/>
              <a:gd name="connsiteX10" fmla="*/ 738130 w 1465243"/>
              <a:gd name="connsiteY10" fmla="*/ 55084 h 89126"/>
              <a:gd name="connsiteX11" fmla="*/ 859316 w 1465243"/>
              <a:gd name="connsiteY11" fmla="*/ 66101 h 89126"/>
              <a:gd name="connsiteX12" fmla="*/ 925417 w 1465243"/>
              <a:gd name="connsiteY12" fmla="*/ 88135 h 89126"/>
              <a:gd name="connsiteX13" fmla="*/ 1002535 w 1465243"/>
              <a:gd name="connsiteY13" fmla="*/ 77118 h 89126"/>
              <a:gd name="connsiteX14" fmla="*/ 1068636 w 1465243"/>
              <a:gd name="connsiteY14" fmla="*/ 33050 h 89126"/>
              <a:gd name="connsiteX15" fmla="*/ 1101687 w 1465243"/>
              <a:gd name="connsiteY15" fmla="*/ 22033 h 89126"/>
              <a:gd name="connsiteX16" fmla="*/ 1189822 w 1465243"/>
              <a:gd name="connsiteY16" fmla="*/ 33050 h 89126"/>
              <a:gd name="connsiteX17" fmla="*/ 1255923 w 1465243"/>
              <a:gd name="connsiteY17" fmla="*/ 66101 h 89126"/>
              <a:gd name="connsiteX18" fmla="*/ 1288973 w 1465243"/>
              <a:gd name="connsiteY18" fmla="*/ 77118 h 89126"/>
              <a:gd name="connsiteX19" fmla="*/ 1377108 w 1465243"/>
              <a:gd name="connsiteY19" fmla="*/ 66101 h 89126"/>
              <a:gd name="connsiteX20" fmla="*/ 1399142 w 1465243"/>
              <a:gd name="connsiteY20" fmla="*/ 33050 h 89126"/>
              <a:gd name="connsiteX21" fmla="*/ 1432193 w 1465243"/>
              <a:gd name="connsiteY21" fmla="*/ 22033 h 89126"/>
              <a:gd name="connsiteX22" fmla="*/ 1465243 w 1465243"/>
              <a:gd name="connsiteY22" fmla="*/ 0 h 8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65243" h="89126">
                <a:moveTo>
                  <a:pt x="0" y="44067"/>
                </a:moveTo>
                <a:cubicBezTo>
                  <a:pt x="18361" y="58756"/>
                  <a:pt x="33067" y="79879"/>
                  <a:pt x="55084" y="88135"/>
                </a:cubicBezTo>
                <a:cubicBezTo>
                  <a:pt x="65958" y="92213"/>
                  <a:pt x="77983" y="82758"/>
                  <a:pt x="88135" y="77118"/>
                </a:cubicBezTo>
                <a:cubicBezTo>
                  <a:pt x="111284" y="64257"/>
                  <a:pt x="154236" y="33050"/>
                  <a:pt x="154236" y="33050"/>
                </a:cubicBezTo>
                <a:cubicBezTo>
                  <a:pt x="243247" y="47885"/>
                  <a:pt x="199145" y="37003"/>
                  <a:pt x="286438" y="66101"/>
                </a:cubicBezTo>
                <a:lnTo>
                  <a:pt x="319489" y="77118"/>
                </a:lnTo>
                <a:cubicBezTo>
                  <a:pt x="398151" y="50897"/>
                  <a:pt x="366265" y="67967"/>
                  <a:pt x="418641" y="33050"/>
                </a:cubicBezTo>
                <a:cubicBezTo>
                  <a:pt x="587846" y="57222"/>
                  <a:pt x="433881" y="23910"/>
                  <a:pt x="528810" y="66101"/>
                </a:cubicBezTo>
                <a:cubicBezTo>
                  <a:pt x="550034" y="75534"/>
                  <a:pt x="594911" y="88135"/>
                  <a:pt x="594911" y="88135"/>
                </a:cubicBezTo>
                <a:cubicBezTo>
                  <a:pt x="620617" y="84463"/>
                  <a:pt x="646727" y="82957"/>
                  <a:pt x="672029" y="77118"/>
                </a:cubicBezTo>
                <a:cubicBezTo>
                  <a:pt x="694660" y="71895"/>
                  <a:pt x="738130" y="55084"/>
                  <a:pt x="738130" y="55084"/>
                </a:cubicBezTo>
                <a:cubicBezTo>
                  <a:pt x="778525" y="58756"/>
                  <a:pt x="819371" y="59052"/>
                  <a:pt x="859316" y="66101"/>
                </a:cubicBezTo>
                <a:cubicBezTo>
                  <a:pt x="882188" y="70137"/>
                  <a:pt x="925417" y="88135"/>
                  <a:pt x="925417" y="88135"/>
                </a:cubicBezTo>
                <a:cubicBezTo>
                  <a:pt x="951123" y="84463"/>
                  <a:pt x="978299" y="86440"/>
                  <a:pt x="1002535" y="77118"/>
                </a:cubicBezTo>
                <a:cubicBezTo>
                  <a:pt x="1027251" y="67612"/>
                  <a:pt x="1043514" y="41424"/>
                  <a:pt x="1068636" y="33050"/>
                </a:cubicBezTo>
                <a:lnTo>
                  <a:pt x="1101687" y="22033"/>
                </a:lnTo>
                <a:cubicBezTo>
                  <a:pt x="1131065" y="25705"/>
                  <a:pt x="1160693" y="27754"/>
                  <a:pt x="1189822" y="33050"/>
                </a:cubicBezTo>
                <a:cubicBezTo>
                  <a:pt x="1233334" y="40961"/>
                  <a:pt x="1215603" y="45941"/>
                  <a:pt x="1255923" y="66101"/>
                </a:cubicBezTo>
                <a:cubicBezTo>
                  <a:pt x="1266310" y="71294"/>
                  <a:pt x="1277956" y="73446"/>
                  <a:pt x="1288973" y="77118"/>
                </a:cubicBezTo>
                <a:cubicBezTo>
                  <a:pt x="1318351" y="73446"/>
                  <a:pt x="1349619" y="77097"/>
                  <a:pt x="1377108" y="66101"/>
                </a:cubicBezTo>
                <a:cubicBezTo>
                  <a:pt x="1389402" y="61183"/>
                  <a:pt x="1388803" y="41321"/>
                  <a:pt x="1399142" y="33050"/>
                </a:cubicBezTo>
                <a:cubicBezTo>
                  <a:pt x="1408210" y="25795"/>
                  <a:pt x="1421806" y="27226"/>
                  <a:pt x="1432193" y="22033"/>
                </a:cubicBezTo>
                <a:cubicBezTo>
                  <a:pt x="1444036" y="16112"/>
                  <a:pt x="1465243" y="0"/>
                  <a:pt x="1465243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259632" y="4786880"/>
            <a:ext cx="1296144" cy="89126"/>
          </a:xfrm>
          <a:custGeom>
            <a:avLst/>
            <a:gdLst>
              <a:gd name="connsiteX0" fmla="*/ 0 w 1465243"/>
              <a:gd name="connsiteY0" fmla="*/ 44067 h 89126"/>
              <a:gd name="connsiteX1" fmla="*/ 55084 w 1465243"/>
              <a:gd name="connsiteY1" fmla="*/ 88135 h 89126"/>
              <a:gd name="connsiteX2" fmla="*/ 88135 w 1465243"/>
              <a:gd name="connsiteY2" fmla="*/ 77118 h 89126"/>
              <a:gd name="connsiteX3" fmla="*/ 154236 w 1465243"/>
              <a:gd name="connsiteY3" fmla="*/ 33050 h 89126"/>
              <a:gd name="connsiteX4" fmla="*/ 286438 w 1465243"/>
              <a:gd name="connsiteY4" fmla="*/ 66101 h 89126"/>
              <a:gd name="connsiteX5" fmla="*/ 319489 w 1465243"/>
              <a:gd name="connsiteY5" fmla="*/ 77118 h 89126"/>
              <a:gd name="connsiteX6" fmla="*/ 418641 w 1465243"/>
              <a:gd name="connsiteY6" fmla="*/ 33050 h 89126"/>
              <a:gd name="connsiteX7" fmla="*/ 528810 w 1465243"/>
              <a:gd name="connsiteY7" fmla="*/ 66101 h 89126"/>
              <a:gd name="connsiteX8" fmla="*/ 594911 w 1465243"/>
              <a:gd name="connsiteY8" fmla="*/ 88135 h 89126"/>
              <a:gd name="connsiteX9" fmla="*/ 672029 w 1465243"/>
              <a:gd name="connsiteY9" fmla="*/ 77118 h 89126"/>
              <a:gd name="connsiteX10" fmla="*/ 738130 w 1465243"/>
              <a:gd name="connsiteY10" fmla="*/ 55084 h 89126"/>
              <a:gd name="connsiteX11" fmla="*/ 859316 w 1465243"/>
              <a:gd name="connsiteY11" fmla="*/ 66101 h 89126"/>
              <a:gd name="connsiteX12" fmla="*/ 925417 w 1465243"/>
              <a:gd name="connsiteY12" fmla="*/ 88135 h 89126"/>
              <a:gd name="connsiteX13" fmla="*/ 1002535 w 1465243"/>
              <a:gd name="connsiteY13" fmla="*/ 77118 h 89126"/>
              <a:gd name="connsiteX14" fmla="*/ 1068636 w 1465243"/>
              <a:gd name="connsiteY14" fmla="*/ 33050 h 89126"/>
              <a:gd name="connsiteX15" fmla="*/ 1101687 w 1465243"/>
              <a:gd name="connsiteY15" fmla="*/ 22033 h 89126"/>
              <a:gd name="connsiteX16" fmla="*/ 1189822 w 1465243"/>
              <a:gd name="connsiteY16" fmla="*/ 33050 h 89126"/>
              <a:gd name="connsiteX17" fmla="*/ 1255923 w 1465243"/>
              <a:gd name="connsiteY17" fmla="*/ 66101 h 89126"/>
              <a:gd name="connsiteX18" fmla="*/ 1288973 w 1465243"/>
              <a:gd name="connsiteY18" fmla="*/ 77118 h 89126"/>
              <a:gd name="connsiteX19" fmla="*/ 1377108 w 1465243"/>
              <a:gd name="connsiteY19" fmla="*/ 66101 h 89126"/>
              <a:gd name="connsiteX20" fmla="*/ 1399142 w 1465243"/>
              <a:gd name="connsiteY20" fmla="*/ 33050 h 89126"/>
              <a:gd name="connsiteX21" fmla="*/ 1432193 w 1465243"/>
              <a:gd name="connsiteY21" fmla="*/ 22033 h 89126"/>
              <a:gd name="connsiteX22" fmla="*/ 1465243 w 1465243"/>
              <a:gd name="connsiteY22" fmla="*/ 0 h 8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65243" h="89126">
                <a:moveTo>
                  <a:pt x="0" y="44067"/>
                </a:moveTo>
                <a:cubicBezTo>
                  <a:pt x="18361" y="58756"/>
                  <a:pt x="33067" y="79879"/>
                  <a:pt x="55084" y="88135"/>
                </a:cubicBezTo>
                <a:cubicBezTo>
                  <a:pt x="65958" y="92213"/>
                  <a:pt x="77983" y="82758"/>
                  <a:pt x="88135" y="77118"/>
                </a:cubicBezTo>
                <a:cubicBezTo>
                  <a:pt x="111284" y="64257"/>
                  <a:pt x="154236" y="33050"/>
                  <a:pt x="154236" y="33050"/>
                </a:cubicBezTo>
                <a:cubicBezTo>
                  <a:pt x="243247" y="47885"/>
                  <a:pt x="199145" y="37003"/>
                  <a:pt x="286438" y="66101"/>
                </a:cubicBezTo>
                <a:lnTo>
                  <a:pt x="319489" y="77118"/>
                </a:lnTo>
                <a:cubicBezTo>
                  <a:pt x="398151" y="50897"/>
                  <a:pt x="366265" y="67967"/>
                  <a:pt x="418641" y="33050"/>
                </a:cubicBezTo>
                <a:cubicBezTo>
                  <a:pt x="587846" y="57222"/>
                  <a:pt x="433881" y="23910"/>
                  <a:pt x="528810" y="66101"/>
                </a:cubicBezTo>
                <a:cubicBezTo>
                  <a:pt x="550034" y="75534"/>
                  <a:pt x="594911" y="88135"/>
                  <a:pt x="594911" y="88135"/>
                </a:cubicBezTo>
                <a:cubicBezTo>
                  <a:pt x="620617" y="84463"/>
                  <a:pt x="646727" y="82957"/>
                  <a:pt x="672029" y="77118"/>
                </a:cubicBezTo>
                <a:cubicBezTo>
                  <a:pt x="694660" y="71895"/>
                  <a:pt x="738130" y="55084"/>
                  <a:pt x="738130" y="55084"/>
                </a:cubicBezTo>
                <a:cubicBezTo>
                  <a:pt x="778525" y="58756"/>
                  <a:pt x="819371" y="59052"/>
                  <a:pt x="859316" y="66101"/>
                </a:cubicBezTo>
                <a:cubicBezTo>
                  <a:pt x="882188" y="70137"/>
                  <a:pt x="925417" y="88135"/>
                  <a:pt x="925417" y="88135"/>
                </a:cubicBezTo>
                <a:cubicBezTo>
                  <a:pt x="951123" y="84463"/>
                  <a:pt x="978299" y="86440"/>
                  <a:pt x="1002535" y="77118"/>
                </a:cubicBezTo>
                <a:cubicBezTo>
                  <a:pt x="1027251" y="67612"/>
                  <a:pt x="1043514" y="41424"/>
                  <a:pt x="1068636" y="33050"/>
                </a:cubicBezTo>
                <a:lnTo>
                  <a:pt x="1101687" y="22033"/>
                </a:lnTo>
                <a:cubicBezTo>
                  <a:pt x="1131065" y="25705"/>
                  <a:pt x="1160693" y="27754"/>
                  <a:pt x="1189822" y="33050"/>
                </a:cubicBezTo>
                <a:cubicBezTo>
                  <a:pt x="1233334" y="40961"/>
                  <a:pt x="1215603" y="45941"/>
                  <a:pt x="1255923" y="66101"/>
                </a:cubicBezTo>
                <a:cubicBezTo>
                  <a:pt x="1266310" y="71294"/>
                  <a:pt x="1277956" y="73446"/>
                  <a:pt x="1288973" y="77118"/>
                </a:cubicBezTo>
                <a:cubicBezTo>
                  <a:pt x="1318351" y="73446"/>
                  <a:pt x="1349619" y="77097"/>
                  <a:pt x="1377108" y="66101"/>
                </a:cubicBezTo>
                <a:cubicBezTo>
                  <a:pt x="1389402" y="61183"/>
                  <a:pt x="1388803" y="41321"/>
                  <a:pt x="1399142" y="33050"/>
                </a:cubicBezTo>
                <a:cubicBezTo>
                  <a:pt x="1408210" y="25795"/>
                  <a:pt x="1421806" y="27226"/>
                  <a:pt x="1432193" y="22033"/>
                </a:cubicBezTo>
                <a:cubicBezTo>
                  <a:pt x="1444036" y="16112"/>
                  <a:pt x="1465243" y="0"/>
                  <a:pt x="1465243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43107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Example Queries (1)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Find all loans of over $1200 </a:t>
            </a:r>
          </a:p>
          <a:p>
            <a:pPr marL="0" indent="0">
              <a:buNone/>
            </a:pPr>
            <a:endParaRPr lang="en-US" altLang="zh-CN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latin typeface="Comic Sans MS" panose="030F0702030302020204" pitchFamily="66" charset="0"/>
              </a:rPr>
              <a:t>Find the loan number for each loan of an amount greater than $1200 </a:t>
            </a:r>
          </a:p>
          <a:p>
            <a:endParaRPr lang="zh-CN" altLang="en-US" sz="20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5FF7E2-45BA-4A64-8A17-EE7322744931}"/>
                  </a:ext>
                </a:extLst>
              </p:cNvPr>
              <p:cNvSpPr txBox="1"/>
              <p:nvPr/>
            </p:nvSpPr>
            <p:spPr>
              <a:xfrm>
                <a:off x="611560" y="2737509"/>
                <a:ext cx="4464496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𝜫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𝒍𝒐𝒂𝒏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𝒂𝒎𝒐𝒖𝒏𝒕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𝟏𝟐𝟎𝟎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𝒍𝒐𝒂𝒏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35FF7E2-45BA-4A64-8A17-EE7322744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37509"/>
                <a:ext cx="4464496" cy="410305"/>
              </a:xfrm>
              <a:prstGeom prst="rect">
                <a:avLst/>
              </a:prstGeom>
              <a:blipFill rotWithShape="1">
                <a:blip r:embed="rId2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6772DE-3CA4-4582-B781-0CC9676CA9C7}"/>
                  </a:ext>
                </a:extLst>
              </p:cNvPr>
              <p:cNvSpPr txBox="1"/>
              <p:nvPr/>
            </p:nvSpPr>
            <p:spPr>
              <a:xfrm>
                <a:off x="899592" y="1203598"/>
                <a:ext cx="4464496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𝒂𝒎𝒐𝒖𝒏𝒕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𝟏𝟐𝟎𝟎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𝒍𝒐𝒂𝒏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A6772DE-3CA4-4582-B781-0CC9676CA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203598"/>
                <a:ext cx="4464496" cy="410305"/>
              </a:xfrm>
              <a:prstGeom prst="rect">
                <a:avLst/>
              </a:prstGeom>
              <a:blipFill rotWithShape="1"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9555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Example Queries (2)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Find the names of all customers who have a loan, an account, or both, from the bank</a:t>
            </a: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endParaRPr lang="en-US" altLang="zh-CN" sz="20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475574-CF2C-4014-9291-AD9C106E3154}"/>
                  </a:ext>
                </a:extLst>
              </p:cNvPr>
              <p:cNvSpPr txBox="1"/>
              <p:nvPr/>
            </p:nvSpPr>
            <p:spPr>
              <a:xfrm>
                <a:off x="899592" y="1635646"/>
                <a:ext cx="6768752" cy="41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𝜫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𝒄𝒖𝒔𝒕𝒐𝒎𝒆𝒓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𝒏𝒂𝒎𝒆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𝒃𝒐𝒓𝒓𝒐𝒘𝒆𝒓</m:t>
                          </m:r>
                        </m:e>
                      </m:d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l-GR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𝜫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𝒄𝒖𝒔𝒕𝒐𝒎𝒆𝒓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𝒎𝒆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𝒅𝒆𝒑𝒐𝒔𝒊𝒕𝒐𝒓</m:t>
                          </m:r>
                        </m:e>
                      </m:d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2475574-CF2C-4014-9291-AD9C106E3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635646"/>
                <a:ext cx="6768752" cy="410305"/>
              </a:xfrm>
              <a:prstGeom prst="rect">
                <a:avLst/>
              </a:prstGeom>
              <a:blipFill rotWithShape="1"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451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Example Queries (3)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Find the names of all customers who have a loan at the </a:t>
            </a:r>
            <a:r>
              <a:rPr lang="en-US" altLang="zh-CN" sz="2000" dirty="0" err="1">
                <a:latin typeface="Comic Sans MS" panose="030F0702030302020204" pitchFamily="66" charset="0"/>
              </a:rPr>
              <a:t>Perryridge</a:t>
            </a:r>
            <a:r>
              <a:rPr lang="en-US" altLang="zh-CN" sz="2000" dirty="0">
                <a:latin typeface="Comic Sans MS" panose="030F0702030302020204" pitchFamily="66" charset="0"/>
              </a:rPr>
              <a:t> branch</a:t>
            </a: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latin typeface="Comic Sans MS" panose="030F0702030302020204" pitchFamily="66" charset="0"/>
              </a:rPr>
              <a:t>Find the names of all customers who have a loan at </a:t>
            </a:r>
            <a:r>
              <a:rPr lang="en-US" altLang="zh-CN" sz="2000">
                <a:latin typeface="Comic Sans MS" panose="030F0702030302020204" pitchFamily="66" charset="0"/>
              </a:rPr>
              <a:t>the Perryridge </a:t>
            </a:r>
            <a:r>
              <a:rPr lang="en-US" altLang="zh-CN" sz="2000" dirty="0">
                <a:latin typeface="Comic Sans MS" panose="030F0702030302020204" pitchFamily="66" charset="0"/>
              </a:rPr>
              <a:t>branch but do not have an account at any branch of the bank</a:t>
            </a: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75828" y="1275606"/>
            <a:ext cx="6061276" cy="7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spcBef>
                <a:spcPct val="35000"/>
              </a:spcBef>
              <a:buClr>
                <a:srgbClr val="000000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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customer_name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(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branch_name</a:t>
            </a:r>
            <a:r>
              <a:rPr kumimoji="1" lang="en-US" altLang="zh-CN" sz="1800" b="1" i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=“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Perryridge</a:t>
            </a:r>
            <a:r>
              <a:rPr kumimoji="1" lang="en-US" altLang="zh-CN" sz="1800" b="1" i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”</a:t>
            </a:r>
            <a:endParaRPr kumimoji="1" lang="en-US" altLang="zh-CN" sz="1800" b="1" dirty="0">
              <a:solidFill>
                <a:srgbClr val="FF0000"/>
              </a:solidFill>
              <a:latin typeface="Comic Sans MS" panose="030F0702030302020204" pitchFamily="66" charset="0"/>
              <a:sym typeface="Symbol" panose="05050102010706020507" pitchFamily="18" charset="2"/>
            </a:endParaRPr>
          </a:p>
          <a:p>
            <a:pPr algn="ctr" eaLnBrk="0" hangingPunct="0">
              <a:spcBef>
                <a:spcPct val="35000"/>
              </a:spcBef>
              <a:buClr>
                <a:srgbClr val="000000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   (</a:t>
            </a:r>
            <a:r>
              <a:rPr kumimoji="1" lang="en-US" altLang="zh-CN" sz="1800" b="1" i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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borrower.loan_number</a:t>
            </a:r>
            <a:r>
              <a:rPr kumimoji="1" lang="en-US" altLang="zh-CN" sz="1800" b="1" i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= 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loan.loan_number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</a:t>
            </a:r>
            <a:r>
              <a:rPr kumimoji="1" lang="en-US" altLang="zh-CN" sz="1800" b="1" i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borrower x loan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)))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23528" y="2934949"/>
            <a:ext cx="8640960" cy="74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35000"/>
              </a:spcBef>
              <a:buClr>
                <a:srgbClr val="000000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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customer_name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(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branch_name</a:t>
            </a:r>
            <a:r>
              <a:rPr kumimoji="1" lang="en-US" altLang="zh-CN" sz="1800" b="1" i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= “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Perryridge</a:t>
            </a:r>
            <a:r>
              <a:rPr kumimoji="1" lang="en-US" altLang="zh-CN" sz="1800" b="1" i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”</a:t>
            </a:r>
            <a:endParaRPr kumimoji="1" lang="en-US" altLang="zh-CN" sz="1800" b="1" dirty="0">
              <a:solidFill>
                <a:srgbClr val="FF0000"/>
              </a:solidFill>
              <a:latin typeface="Comic Sans MS" panose="030F0702030302020204" pitchFamily="66" charset="0"/>
              <a:sym typeface="Symbol" panose="05050102010706020507" pitchFamily="18" charset="2"/>
            </a:endParaRPr>
          </a:p>
          <a:p>
            <a:pPr eaLnBrk="0" hangingPunct="0">
              <a:spcBef>
                <a:spcPct val="35000"/>
              </a:spcBef>
              <a:buClr>
                <a:srgbClr val="000000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(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borrower.loan_number</a:t>
            </a:r>
            <a:r>
              <a:rPr kumimoji="1" lang="en-US" altLang="zh-CN" sz="1800" b="1" i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= 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loan.loan_number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(borrower x loan))) – 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customer_name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(depositor)</a:t>
            </a:r>
            <a:endParaRPr lang="en-US" altLang="zh-CN" sz="1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03332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Example Queries (4)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Find the names of all customers who have a loan at the </a:t>
            </a:r>
            <a:r>
              <a:rPr lang="en-US" altLang="zh-CN" sz="2000" dirty="0" err="1">
                <a:latin typeface="Comic Sans MS" panose="030F0702030302020204" pitchFamily="66" charset="0"/>
              </a:rPr>
              <a:t>Perryridge</a:t>
            </a:r>
            <a:r>
              <a:rPr lang="en-US" altLang="zh-CN" sz="2000" dirty="0">
                <a:latin typeface="Comic Sans MS" panose="030F0702030302020204" pitchFamily="66" charset="0"/>
              </a:rPr>
              <a:t> branch</a:t>
            </a: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Query 1</a:t>
            </a: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Query 2</a:t>
            </a:r>
          </a:p>
          <a:p>
            <a:pPr marL="0" indent="0">
              <a:buNone/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3075806"/>
            <a:ext cx="7200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0" eaLnBrk="0" hangingPunct="0">
              <a:spcBef>
                <a:spcPct val="35000"/>
              </a:spcBef>
              <a:buClr>
                <a:srgbClr val="0000FF"/>
              </a:buClr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          </a:t>
            </a:r>
            <a:r>
              <a:rPr kumimoji="1"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customer_name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(</a:t>
            </a:r>
            <a:r>
              <a:rPr kumimoji="1"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loan.loan_number</a:t>
            </a:r>
            <a:r>
              <a:rPr kumimoji="1" lang="en-US" altLang="zh-CN" sz="1800" b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= </a:t>
            </a:r>
            <a:r>
              <a:rPr kumimoji="1"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borrower.loan_number</a:t>
            </a:r>
            <a:r>
              <a:rPr kumimoji="1" lang="en-US" altLang="zh-CN" sz="1800" b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 </a:t>
            </a:r>
            <a:b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</a:b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           ((</a:t>
            </a:r>
            <a:r>
              <a:rPr kumimoji="1"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branch_name</a:t>
            </a:r>
            <a:r>
              <a:rPr kumimoji="1" lang="en-US" altLang="zh-CN" sz="1800" b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= “</a:t>
            </a:r>
            <a:r>
              <a:rPr kumimoji="1"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Perryridge</a:t>
            </a:r>
            <a:r>
              <a:rPr kumimoji="1" lang="en-US" altLang="zh-CN" sz="1800" b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”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(loan)) x  borrower))</a:t>
            </a:r>
            <a:endParaRPr lang="en-US" altLang="zh-CN" sz="1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87624" y="1851670"/>
            <a:ext cx="62729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0" eaLnBrk="0" hangingPunct="0">
              <a:spcBef>
                <a:spcPct val="35000"/>
              </a:spcBef>
              <a:buClr>
                <a:srgbClr val="0000FF"/>
              </a:buClr>
              <a:buSzPct val="105000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 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</a:t>
            </a:r>
            <a:r>
              <a:rPr kumimoji="1"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customer_name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(</a:t>
            </a:r>
            <a:r>
              <a:rPr kumimoji="1"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branch_name</a:t>
            </a:r>
            <a:r>
              <a:rPr kumimoji="1" lang="en-US" altLang="zh-CN" sz="1800" b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= “</a:t>
            </a:r>
            <a:r>
              <a:rPr kumimoji="1"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Perryridge</a:t>
            </a:r>
            <a:r>
              <a:rPr kumimoji="1" lang="en-US" altLang="zh-CN" sz="1800" b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”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(</a:t>
            </a:r>
            <a:b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</a:b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 </a:t>
            </a:r>
            <a:r>
              <a:rPr kumimoji="1"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borrower.loan_number</a:t>
            </a:r>
            <a:r>
              <a:rPr kumimoji="1" lang="en-US" altLang="zh-CN" sz="1800" b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= </a:t>
            </a:r>
            <a:r>
              <a:rPr kumimoji="1" lang="en-US" altLang="zh-CN" sz="1800" b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loan.loan_number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(borrower x loan)))</a:t>
            </a:r>
            <a:endParaRPr lang="en-US" altLang="zh-CN" sz="1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1980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Example Queries (5)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89553"/>
                <a:ext cx="8064896" cy="3805070"/>
              </a:xfrm>
            </p:spPr>
            <p:txBody>
              <a:bodyPr/>
              <a:lstStyle/>
              <a:p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Find the largest account balance</a:t>
                </a:r>
              </a:p>
              <a:p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Strategy: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Find those balances that are not the largest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Rename account relation as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so that we can compare each account balance with all others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Use set difference to find those account balances that were not found in the earlier step</a:t>
                </a:r>
              </a:p>
              <a:p>
                <a:pPr marL="0" indent="0">
                  <a:buNone/>
                </a:pPr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89553"/>
                <a:ext cx="8064896" cy="3805070"/>
              </a:xfrm>
              <a:blipFill rotWithShape="1">
                <a:blip r:embed="rId2"/>
                <a:stretch>
                  <a:fillRect l="-1058" t="-2083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31640" y="3291830"/>
            <a:ext cx="7056784" cy="111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35000"/>
              </a:spcBef>
              <a:buClr>
                <a:srgbClr val="000000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</a:t>
            </a:r>
            <a:r>
              <a:rPr kumimoji="1" lang="en-US" altLang="zh-CN" sz="1800" b="1" i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balance</a:t>
            </a:r>
            <a:r>
              <a:rPr kumimoji="1" lang="en-US" altLang="zh-CN" sz="1800" b="1" i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(account) </a:t>
            </a:r>
          </a:p>
          <a:p>
            <a:pPr eaLnBrk="0" hangingPunct="0">
              <a:spcBef>
                <a:spcPct val="35000"/>
              </a:spcBef>
              <a:buClr>
                <a:srgbClr val="000000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 - 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account.balance</a:t>
            </a:r>
            <a:endParaRPr kumimoji="1" lang="en-US" altLang="zh-CN" sz="1800" b="1" dirty="0">
              <a:solidFill>
                <a:srgbClr val="FF0000"/>
              </a:solidFill>
              <a:latin typeface="Comic Sans MS" panose="030F0702030302020204" pitchFamily="66" charset="0"/>
              <a:sym typeface="Symbol" panose="05050102010706020507" pitchFamily="18" charset="2"/>
            </a:endParaRPr>
          </a:p>
          <a:p>
            <a:pPr eaLnBrk="0" hangingPunct="0">
              <a:spcBef>
                <a:spcPct val="35000"/>
              </a:spcBef>
              <a:buClr>
                <a:srgbClr val="000000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   (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account.balance</a:t>
            </a:r>
            <a:r>
              <a:rPr kumimoji="1" lang="en-US" altLang="zh-CN" sz="1800" b="1" i="1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&lt; </a:t>
            </a:r>
            <a:r>
              <a:rPr kumimoji="1" lang="en-US" altLang="zh-CN" sz="1800" b="1" i="1" baseline="-25000" dirty="0" err="1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d.balance</a:t>
            </a:r>
            <a:r>
              <a:rPr kumimoji="1" lang="en-US" altLang="zh-CN" sz="1800" b="1" i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</a:t>
            </a:r>
            <a:r>
              <a:rPr kumimoji="1" lang="en-US" altLang="zh-CN" sz="1800" b="1" i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account x </a:t>
            </a:r>
            <a:r>
              <a:rPr kumimoji="1" lang="en-US" altLang="zh-CN" sz="18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</a:t>
            </a:r>
            <a:r>
              <a:rPr kumimoji="1" lang="en-US" altLang="zh-CN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d</a:t>
            </a:r>
            <a:r>
              <a:rPr kumimoji="1" lang="en-US" altLang="zh-CN" sz="18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(account</a:t>
            </a:r>
            <a:r>
              <a:rPr kumimoji="1"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)</a:t>
            </a:r>
            <a:r>
              <a:rPr kumimoji="1"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))</a:t>
            </a:r>
            <a:endParaRPr lang="en-US" altLang="zh-CN" sz="1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8385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Relational Expressions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>
                    <a:latin typeface="Comic Sans MS" panose="030F0702030302020204" pitchFamily="66" charset="0"/>
                  </a:rPr>
                  <a:t>A basic expression in the relational algebra consists of either one of the following:</a:t>
                </a:r>
              </a:p>
              <a:p>
                <a:pPr lvl="1"/>
                <a:r>
                  <a:rPr lang="en-US" altLang="zh-CN" sz="1600" dirty="0">
                    <a:latin typeface="Comic Sans MS" panose="030F0702030302020204" pitchFamily="66" charset="0"/>
                  </a:rPr>
                  <a:t>A relation in the database</a:t>
                </a:r>
              </a:p>
              <a:p>
                <a:pPr lvl="1"/>
                <a:r>
                  <a:rPr lang="en-US" altLang="zh-CN" sz="1600" dirty="0">
                    <a:latin typeface="Comic Sans MS" panose="030F0702030302020204" pitchFamily="66" charset="0"/>
                  </a:rPr>
                  <a:t>A constant relation, e.g., {(22222, </a:t>
                </a:r>
                <a:r>
                  <a:rPr lang="en-US" altLang="zh-CN" sz="1600" dirty="0" err="1">
                    <a:latin typeface="Comic Sans MS" panose="030F0702030302020204" pitchFamily="66" charset="0"/>
                  </a:rPr>
                  <a:t>Einsteir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, Physics, 9500), (76543, Singh, Finance, 80000)}</a:t>
                </a:r>
              </a:p>
              <a:p>
                <a:r>
                  <a:rPr lang="en-US" altLang="zh-CN" sz="18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be relational-algebra expressions, the following are all relational-algebra expressions: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6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6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6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1" i="0" dirty="0" smtClean="0">
                        <a:solidFill>
                          <a:srgbClr val="3333FF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sz="16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sz="1600" dirty="0">
                    <a:latin typeface="Comic Sans MS" panose="030F0702030302020204" pitchFamily="66" charset="0"/>
                  </a:rPr>
                  <a:t> is a predicate on attributes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600" b="1" dirty="0">
                  <a:latin typeface="Comic Sans MS" panose="030F0702030302020204" pitchFamily="66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1" i="0" dirty="0" smtClean="0">
                        <a:solidFill>
                          <a:srgbClr val="3333FF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sz="16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1600" dirty="0">
                    <a:latin typeface="Comic Sans MS" panose="030F0702030302020204" pitchFamily="66" charset="0"/>
                  </a:rPr>
                  <a:t> is a list consisting of some of the attributes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600" b="1" dirty="0">
                  <a:latin typeface="Comic Sans MS" panose="030F0702030302020204" pitchFamily="66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1" i="0" smtClean="0">
                        <a:solidFill>
                          <a:srgbClr val="3333FF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1600" dirty="0">
                    <a:latin typeface="Comic Sans MS" panose="030F0702030302020204" pitchFamily="66" charset="0"/>
                  </a:rPr>
                  <a:t> is the new name for the result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600" b="1" dirty="0">
                  <a:latin typeface="Comic Sans MS" panose="030F0702030302020204" pitchFamily="66" charset="0"/>
                </a:endParaRPr>
              </a:p>
              <a:p>
                <a:pPr lvl="1"/>
                <a:endParaRPr lang="en-US" altLang="zh-CN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82" t="-1923" b="-3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1246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3" t="874" r="14110" b="1357"/>
          <a:stretch>
            <a:fillRect/>
          </a:stretch>
        </p:blipFill>
        <p:spPr bwMode="auto">
          <a:xfrm>
            <a:off x="985838" y="696517"/>
            <a:ext cx="7643812" cy="412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20538"/>
            <a:ext cx="9144000" cy="576064"/>
          </a:xfrm>
        </p:spPr>
        <p:txBody>
          <a:bodyPr/>
          <a:lstStyle/>
          <a:p>
            <a:pPr algn="ctr"/>
            <a:r>
              <a:rPr lang="pt-BR" altLang="zh-CN" sz="2800">
                <a:effectLst/>
                <a:latin typeface="Comic Sans MS" pitchFamily="66" charset="0"/>
                <a:ea typeface="宋体" charset="-122"/>
              </a:rPr>
              <a:t>E-R Diagram for a Banking Enterprise</a:t>
            </a:r>
            <a:endParaRPr lang="en-US" altLang="zh-CN" sz="2800">
              <a:effectLst/>
              <a:latin typeface="Comic Sans MS" pitchFamily="66" charset="0"/>
              <a:ea typeface="宋体" charset="-122"/>
            </a:endParaRPr>
          </a:p>
        </p:txBody>
      </p:sp>
      <p:sp>
        <p:nvSpPr>
          <p:cNvPr id="7172" name="AutoShape 8"/>
          <p:cNvSpPr>
            <a:spLocks noChangeArrowheads="1"/>
          </p:cNvSpPr>
          <p:nvPr/>
        </p:nvSpPr>
        <p:spPr bwMode="auto">
          <a:xfrm>
            <a:off x="68263" y="3651870"/>
            <a:ext cx="1295400" cy="448643"/>
          </a:xfrm>
          <a:prstGeom prst="wedgeRoundRectCallout">
            <a:avLst>
              <a:gd name="adj1" fmla="val 42769"/>
              <a:gd name="adj2" fmla="val 135662"/>
              <a:gd name="adj3" fmla="val 1666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kumimoji="1" lang="en-US" altLang="zh-CN" sz="1200" b="1">
                <a:ea typeface="宋体" charset="-122"/>
              </a:rPr>
              <a:t>multi-valued attribute</a:t>
            </a:r>
            <a:endParaRPr kumimoji="1" lang="zh-CN" altLang="en-US" sz="1200" b="1">
              <a:ea typeface="宋体" charset="-122"/>
            </a:endParaRPr>
          </a:p>
        </p:txBody>
      </p:sp>
      <p:sp>
        <p:nvSpPr>
          <p:cNvPr id="7173" name="AutoShape 9"/>
          <p:cNvSpPr>
            <a:spLocks noChangeArrowheads="1"/>
          </p:cNvSpPr>
          <p:nvPr/>
        </p:nvSpPr>
        <p:spPr bwMode="auto">
          <a:xfrm>
            <a:off x="2085975" y="4886325"/>
            <a:ext cx="1695450" cy="209550"/>
          </a:xfrm>
          <a:prstGeom prst="wedgeRoundRectCallout">
            <a:avLst>
              <a:gd name="adj1" fmla="val -31245"/>
              <a:gd name="adj2" fmla="val -10290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kumimoji="1" lang="en-US" altLang="zh-CN" sz="1200" b="1">
                <a:ea typeface="宋体" charset="-122"/>
              </a:rPr>
              <a:t>derived attribute</a:t>
            </a:r>
            <a:endParaRPr kumimoji="1" lang="zh-CN" altLang="en-US" sz="1200" b="1">
              <a:ea typeface="宋体" charset="-122"/>
            </a:endParaRPr>
          </a:p>
        </p:txBody>
      </p:sp>
      <p:sp>
        <p:nvSpPr>
          <p:cNvPr id="7174" name="AutoShape 10"/>
          <p:cNvSpPr>
            <a:spLocks noChangeArrowheads="1"/>
          </p:cNvSpPr>
          <p:nvPr/>
        </p:nvSpPr>
        <p:spPr bwMode="auto">
          <a:xfrm>
            <a:off x="7638603" y="2787774"/>
            <a:ext cx="1469901" cy="296266"/>
          </a:xfrm>
          <a:prstGeom prst="wedgeRoundRectCallout">
            <a:avLst>
              <a:gd name="adj1" fmla="val -40165"/>
              <a:gd name="adj2" fmla="val -91029"/>
              <a:gd name="adj3" fmla="val 166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kumimoji="1" lang="en-US" altLang="zh-CN" sz="1200" b="1">
                <a:ea typeface="宋体" charset="-122"/>
              </a:rPr>
              <a:t>Weak entity sets</a:t>
            </a:r>
            <a:endParaRPr kumimoji="1" lang="zh-CN" altLang="en-US" sz="1200" b="1">
              <a:ea typeface="宋体" charset="-122"/>
            </a:endParaRPr>
          </a:p>
        </p:txBody>
      </p:sp>
      <p:cxnSp>
        <p:nvCxnSpPr>
          <p:cNvPr id="7178" name="肘形连接符 16"/>
          <p:cNvCxnSpPr>
            <a:cxnSpLocks noChangeShapeType="1"/>
          </p:cNvCxnSpPr>
          <p:nvPr/>
        </p:nvCxnSpPr>
        <p:spPr bwMode="auto">
          <a:xfrm rot="10800000">
            <a:off x="4356101" y="1221581"/>
            <a:ext cx="3095625" cy="2268141"/>
          </a:xfrm>
          <a:prstGeom prst="bentConnector3">
            <a:avLst>
              <a:gd name="adj1" fmla="val -4375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菱形 10"/>
          <p:cNvSpPr/>
          <p:nvPr/>
        </p:nvSpPr>
        <p:spPr bwMode="auto">
          <a:xfrm>
            <a:off x="6660232" y="897731"/>
            <a:ext cx="1079772" cy="685800"/>
          </a:xfrm>
          <a:prstGeom prst="diamond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180" name="TextBox 20"/>
          <p:cNvSpPr txBox="1">
            <a:spLocks noChangeArrowheads="1"/>
          </p:cNvSpPr>
          <p:nvPr/>
        </p:nvSpPr>
        <p:spPr bwMode="auto">
          <a:xfrm>
            <a:off x="6660232" y="1131590"/>
            <a:ext cx="10795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r>
              <a:rPr lang="en-US" altLang="zh-CN" sz="900" i="1">
                <a:ea typeface="宋体" charset="-122"/>
              </a:rPr>
              <a:t>account-branch</a:t>
            </a:r>
            <a:endParaRPr lang="zh-CN" altLang="en-US" sz="900" i="1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688260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Additional Operations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Additional operations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Set intersection (</a:t>
            </a:r>
            <a:r>
              <a:rPr lang="zh-CN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集合交</a:t>
            </a: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Natural join (</a:t>
            </a:r>
            <a:r>
              <a:rPr lang="zh-CN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自然连接</a:t>
            </a: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Outer join</a:t>
            </a:r>
            <a:r>
              <a:rPr lang="zh-CN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（外连接）</a:t>
            </a:r>
            <a:endParaRPr lang="en-US" altLang="zh-CN" sz="1800" b="1" dirty="0">
              <a:solidFill>
                <a:srgbClr val="3333FF"/>
              </a:solidFill>
              <a:latin typeface="Comic Sans MS" panose="030F0702030302020204" pitchFamily="66" charset="0"/>
            </a:endParaRP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Division (</a:t>
            </a:r>
            <a:r>
              <a:rPr lang="zh-CN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除</a:t>
            </a: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Assignment (</a:t>
            </a:r>
            <a:r>
              <a:rPr lang="zh-CN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赋值</a:t>
            </a: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Additional operations do not add any power to the relational algebra, but simplify common queries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80818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Set Intersection Operation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b="1" dirty="0">
                    <a:latin typeface="Comic Sans MS" panose="030F0702030302020204" pitchFamily="66" charset="0"/>
                  </a:rPr>
                  <a:t>Notation: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1" dirty="0">
                  <a:solidFill>
                    <a:srgbClr val="C00000"/>
                  </a:solidFill>
                  <a:latin typeface="Comic Sans MS" panose="030F0702030302020204" pitchFamily="66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have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the same arity</a:t>
                </a:r>
              </a:p>
              <a:p>
                <a:pPr lvl="1"/>
                <a:r>
                  <a:rPr lang="en-US" altLang="zh-CN" sz="18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the attributes of</a:t>
                </a: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are compatible</a:t>
                </a:r>
              </a:p>
              <a:p>
                <a:pPr lvl="1"/>
                <a:r>
                  <a:rPr lang="en-US" altLang="zh-CN" sz="1600" dirty="0">
                    <a:latin typeface="Comic Sans MS" panose="030F0702030302020204" pitchFamily="66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800" b="1" dirty="0">
                  <a:solidFill>
                    <a:srgbClr val="C0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96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29">
            <a:extLst>
              <a:ext uri="{FF2B5EF4-FFF2-40B4-BE49-F238E27FC236}">
                <a16:creationId xmlns:a16="http://schemas.microsoft.com/office/drawing/2014/main" id="{5827176F-DFC4-4C69-B171-E0F38FCBE340}"/>
              </a:ext>
            </a:extLst>
          </p:cNvPr>
          <p:cNvGrpSpPr>
            <a:grpSpLocks/>
          </p:cNvGrpSpPr>
          <p:nvPr/>
        </p:nvGrpSpPr>
        <p:grpSpPr bwMode="auto">
          <a:xfrm>
            <a:off x="1187624" y="2571750"/>
            <a:ext cx="4212431" cy="1412081"/>
            <a:chOff x="923" y="1086"/>
            <a:chExt cx="3538" cy="1186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87C49AE3-1E9C-4C24-AC4A-52EFB56B4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3" y="1086"/>
              <a:ext cx="659" cy="2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DB3A7B10-67ED-46AC-878E-E47BD16E5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8" y="1124"/>
              <a:ext cx="62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</a:rPr>
                <a:t>A       B</a:t>
              </a: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2B224D52-1574-4C18-9349-8DEF9E642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2" y="1092"/>
              <a:ext cx="0" cy="26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B45222B2-4E8F-4242-BEE6-BB2E372E6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6" y="1386"/>
              <a:ext cx="659" cy="61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84275B8E-A960-49E0-9BC2-FAEBDBDB6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5" y="1392"/>
              <a:ext cx="1" cy="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110AAEAB-6745-482D-9DE9-658D49D8D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8" y="1394"/>
              <a:ext cx="207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  <a:sym typeface="Symbol" pitchFamily="18" charset="2"/>
                </a:rPr>
                <a:t></a:t>
              </a: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0F385C58-F38F-4351-8840-46A0BA03A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4" y="1424"/>
              <a:ext cx="236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</a:rPr>
                <a:t>1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</a:rPr>
                <a:t>2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D585214C-1F88-4484-8BEF-3E7C56166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" y="1131"/>
              <a:ext cx="659" cy="2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E5A884DD-2A66-414C-ACAD-F06C2E174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3" y="1169"/>
              <a:ext cx="62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</a:rPr>
                <a:t>A       B</a:t>
              </a: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1644858C-43CE-4601-8918-2A8AA43D7E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1" y="1137"/>
              <a:ext cx="0" cy="26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88753DD9-2840-40FA-8296-3DE563FC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" y="1448"/>
              <a:ext cx="659" cy="44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2C3612BD-0004-403B-BC21-C0027750B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1" y="1454"/>
              <a:ext cx="1" cy="4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49F26B90-ED9C-480A-9EE2-FF91136FA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8" y="1462"/>
              <a:ext cx="247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  <a:sym typeface="Symbol" pitchFamily="18" charset="2"/>
                </a:rPr>
                <a:t></a:t>
              </a: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1CF6233E-6A09-4C8A-8234-9DC00A6FD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7" y="1486"/>
              <a:ext cx="236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</a:rPr>
                <a:t>2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</a:rPr>
                <a:t>3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CBC037F8-125C-4239-A972-F4BBC9C35D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3" y="2020"/>
              <a:ext cx="20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Helvetica" charset="0"/>
                  <a:ea typeface="宋体" pitchFamily="2" charset="-122"/>
                </a:rPr>
                <a:t>r</a:t>
              </a:r>
              <a:endParaRPr lang="en-US" altLang="zh-CN" sz="1350">
                <a:solidFill>
                  <a:srgbClr val="000000"/>
                </a:solidFill>
                <a:latin typeface="Helvetica" charset="0"/>
                <a:ea typeface="宋体" pitchFamily="2" charset="-122"/>
              </a:endParaRP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C455F6F2-63F3-4038-A428-66A5FE182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6" y="1929"/>
              <a:ext cx="2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Helvetica" charset="0"/>
                  <a:ea typeface="宋体" pitchFamily="2" charset="-122"/>
                </a:rPr>
                <a:t>s</a:t>
              </a:r>
              <a:endParaRPr lang="en-US" altLang="zh-CN" sz="1350">
                <a:solidFill>
                  <a:srgbClr val="000000"/>
                </a:solidFill>
                <a:latin typeface="Helvetica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6">
                  <a:extLst>
                    <a:ext uri="{FF2B5EF4-FFF2-40B4-BE49-F238E27FC236}">
                      <a16:creationId xmlns:a16="http://schemas.microsoft.com/office/drawing/2014/main" id="{3F39C7F8-6AB4-4BEB-9080-C05B40A4F2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" y="1117"/>
                  <a:ext cx="1390" cy="3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defTabSz="685800">
                    <a:spcBef>
                      <a:spcPct val="0"/>
                    </a:spcBef>
                  </a:pPr>
                  <a:r>
                    <a:rPr kumimoji="1" lang="en-US" altLang="zh-CN" sz="1800" dirty="0">
                      <a:solidFill>
                        <a:srgbClr val="000000"/>
                      </a:solidFill>
                      <a:latin typeface="+mn-lt"/>
                      <a:ea typeface="宋体" pitchFamily="2" charset="-122"/>
                    </a:rPr>
                    <a:t>Relations </a:t>
                  </a:r>
                  <a14:m>
                    <m:oMath xmlns:m="http://schemas.openxmlformats.org/officeDocument/2006/math">
                      <m:r>
                        <a:rPr kumimoji="1"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宋体" pitchFamily="2" charset="-122"/>
                        </a:rPr>
                        <m:t>𝒓</m:t>
                      </m:r>
                    </m:oMath>
                  </a14:m>
                  <a:r>
                    <a:rPr kumimoji="1" lang="en-US" altLang="zh-CN" sz="1800" b="1" dirty="0">
                      <a:solidFill>
                        <a:srgbClr val="3333FF"/>
                      </a:solidFill>
                      <a:latin typeface="+mn-lt"/>
                      <a:ea typeface="宋体" pitchFamily="2" charset="-122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1" lang="en-US" altLang="zh-CN" sz="18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宋体" pitchFamily="2" charset="-122"/>
                        </a:rPr>
                        <m:t>𝒔</m:t>
                      </m:r>
                    </m:oMath>
                  </a14:m>
                  <a:r>
                    <a:rPr kumimoji="1" lang="en-US" altLang="zh-CN" sz="1800" b="1" dirty="0">
                      <a:solidFill>
                        <a:srgbClr val="3333FF"/>
                      </a:solidFill>
                      <a:latin typeface="+mn-lt"/>
                      <a:ea typeface="宋体" pitchFamily="2" charset="-122"/>
                    </a:rPr>
                    <a:t>:</a:t>
                  </a:r>
                  <a:endParaRPr kumimoji="1" lang="en-US" altLang="zh-CN" sz="1800" b="1" dirty="0">
                    <a:solidFill>
                      <a:srgbClr val="000000"/>
                    </a:solidFill>
                    <a:latin typeface="+mn-lt"/>
                    <a:ea typeface="宋体" pitchFamily="2" charset="-122"/>
                  </a:endParaRPr>
                </a:p>
              </p:txBody>
            </p:sp>
          </mc:Choice>
          <mc:Fallback xmlns="">
            <p:sp>
              <p:nvSpPr>
                <p:cNvPr id="21" name="Rectangle 2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3F39C7F8-6AB4-4BEB-9080-C05B40A4F2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3" y="1117"/>
                  <a:ext cx="1390" cy="31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3321" t="-8333" r="-2214" b="-2666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30">
            <a:extLst>
              <a:ext uri="{FF2B5EF4-FFF2-40B4-BE49-F238E27FC236}">
                <a16:creationId xmlns:a16="http://schemas.microsoft.com/office/drawing/2014/main" id="{1B9AAEC0-6760-4B11-8C8E-6E2F80D72A94}"/>
              </a:ext>
            </a:extLst>
          </p:cNvPr>
          <p:cNvGrpSpPr>
            <a:grpSpLocks/>
          </p:cNvGrpSpPr>
          <p:nvPr/>
        </p:nvGrpSpPr>
        <p:grpSpPr bwMode="auto">
          <a:xfrm>
            <a:off x="1810321" y="4217193"/>
            <a:ext cx="2041922" cy="823912"/>
            <a:chOff x="793" y="2468"/>
            <a:chExt cx="1715" cy="692"/>
          </a:xfrm>
        </p:grpSpPr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2A60E06-5AAB-44BF-A8DE-52A17810E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2565"/>
              <a:ext cx="659" cy="2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D237F26F-F401-4882-92BA-3F1999E75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4" y="2603"/>
              <a:ext cx="62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</a:rPr>
                <a:t>A       B</a:t>
              </a:r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144CFAEB-943D-4B8A-B0B6-284451DA2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2571"/>
              <a:ext cx="0" cy="26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FBD62D7D-E7A5-4126-AE59-1F3B06B53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882"/>
              <a:ext cx="659" cy="2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27" name="Text Box 23">
              <a:extLst>
                <a:ext uri="{FF2B5EF4-FFF2-40B4-BE49-F238E27FC236}">
                  <a16:creationId xmlns:a16="http://schemas.microsoft.com/office/drawing/2014/main" id="{CE93ECB7-6DF2-4465-A6FA-401E241DF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8" y="2908"/>
              <a:ext cx="57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Helvetica" charset="0"/>
                  <a:ea typeface="宋体" pitchFamily="2" charset="-122"/>
                  <a:sym typeface="Symbol" pitchFamily="18" charset="2"/>
                </a:rPr>
                <a:t>      2</a:t>
              </a:r>
              <a:endParaRPr lang="en-US" altLang="zh-CN" sz="1350">
                <a:solidFill>
                  <a:srgbClr val="000000"/>
                </a:solidFill>
                <a:latin typeface="Helvetica" charset="0"/>
                <a:ea typeface="宋体" pitchFamily="2" charset="-122"/>
              </a:endParaRPr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5298DD41-5CEF-4B9C-9117-442A4A985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" y="2888"/>
              <a:ext cx="0" cy="26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spcBef>
                  <a:spcPct val="0"/>
                </a:spcBef>
              </a:pPr>
              <a:endParaRPr lang="zh-CN" altLang="en-US" sz="3300">
                <a:solidFill>
                  <a:srgbClr val="FFFFFF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7">
                  <a:extLst>
                    <a:ext uri="{FF2B5EF4-FFF2-40B4-BE49-F238E27FC236}">
                      <a16:creationId xmlns:a16="http://schemas.microsoft.com/office/drawing/2014/main" id="{5BA5C31C-9A40-4CF8-B424-B2B58068B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" y="2468"/>
                  <a:ext cx="719" cy="3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defTabSz="685800" eaLnBrk="0" hangingPunct="0">
                    <a:spcBef>
                      <a:spcPct val="35000"/>
                    </a:spcBef>
                    <a:buClr>
                      <a:srgbClr val="000000"/>
                    </a:buClr>
                    <a:buSzPct val="90000"/>
                  </a:pPr>
                  <a14:m>
                    <m:oMath xmlns:m="http://schemas.openxmlformats.org/officeDocument/2006/math">
                      <m:r>
                        <a:rPr kumimoji="1" lang="en-US" altLang="zh-CN" sz="21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宋体" pitchFamily="2" charset="-122"/>
                        </a:rPr>
                        <m:t>𝒓</m:t>
                      </m:r>
                      <m:r>
                        <a:rPr kumimoji="1" lang="en-US" altLang="zh-CN" sz="21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kumimoji="1" lang="en-US" altLang="zh-CN" sz="21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宋体" pitchFamily="2" charset="-122"/>
                        </a:rPr>
                        <m:t>𝒔</m:t>
                      </m:r>
                    </m:oMath>
                  </a14:m>
                  <a:r>
                    <a:rPr kumimoji="1" lang="en-US" altLang="zh-CN" sz="2100" b="1" dirty="0">
                      <a:solidFill>
                        <a:srgbClr val="3333FF"/>
                      </a:solidFill>
                      <a:latin typeface="+mn-lt"/>
                      <a:ea typeface="宋体" pitchFamily="2" charset="-122"/>
                      <a:sym typeface="Symbol" pitchFamily="18" charset="2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29" name="Rectangle 27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5BA5C31C-9A40-4CF8-B424-B2B58068B8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3" y="2468"/>
                  <a:ext cx="719" cy="34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8824" r="-7143" b="-27941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458C4402-E93D-46F6-83FD-83E5ED062991}"/>
              </a:ext>
            </a:extLst>
          </p:cNvPr>
          <p:cNvSpPr/>
          <p:nvPr/>
        </p:nvSpPr>
        <p:spPr>
          <a:xfrm>
            <a:off x="6368008" y="1330945"/>
            <a:ext cx="1368152" cy="7569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8DBB856F-FDB3-4DEA-ACC4-54B17169E23C}"/>
              </a:ext>
            </a:extLst>
          </p:cNvPr>
          <p:cNvSpPr/>
          <p:nvPr/>
        </p:nvSpPr>
        <p:spPr>
          <a:xfrm>
            <a:off x="7236296" y="1347614"/>
            <a:ext cx="1368152" cy="7569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27">
                <a:extLst>
                  <a:ext uri="{FF2B5EF4-FFF2-40B4-BE49-F238E27FC236}">
                    <a16:creationId xmlns:a16="http://schemas.microsoft.com/office/drawing/2014/main" id="{DF963CFE-9BBF-4F29-9449-61E7E34C5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9423" y="844166"/>
                <a:ext cx="394147" cy="415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685800" eaLnBrk="0" hangingPunct="0">
                  <a:spcBef>
                    <a:spcPct val="35000"/>
                  </a:spcBef>
                  <a:buClr>
                    <a:srgbClr val="000000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itchFamily="2" charset="-122"/>
                        </a:rPr>
                        <m:t>𝑟</m:t>
                      </m:r>
                    </m:oMath>
                  </m:oMathPara>
                </a14:m>
                <a:endParaRPr kumimoji="1" lang="en-US" altLang="zh-CN" sz="2100" dirty="0">
                  <a:solidFill>
                    <a:srgbClr val="000000"/>
                  </a:solidFill>
                  <a:latin typeface="+mn-lt"/>
                  <a:ea typeface="宋体" pitchFamily="2" charset="-122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2" name="Rectangle 27">
                <a:extLst>
                  <a:ext uri="{FF2B5EF4-FFF2-40B4-BE49-F238E27FC236}">
                    <a16:creationId xmlns:a16="http://schemas.microsoft.com/office/drawing/2014/main" id="{DF963CFE-9BBF-4F29-9449-61E7E34C5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9423" y="844166"/>
                <a:ext cx="394147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27">
                <a:extLst>
                  <a:ext uri="{FF2B5EF4-FFF2-40B4-BE49-F238E27FC236}">
                    <a16:creationId xmlns:a16="http://schemas.microsoft.com/office/drawing/2014/main" id="{3D38AD3D-2E0F-45F1-960A-AF61A7F64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9739" y="865443"/>
                <a:ext cx="390555" cy="415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685800" eaLnBrk="0" hangingPunct="0">
                  <a:spcBef>
                    <a:spcPct val="35000"/>
                  </a:spcBef>
                  <a:buClr>
                    <a:srgbClr val="000000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itchFamily="2" charset="-122"/>
                        </a:rPr>
                        <m:t>𝑠</m:t>
                      </m:r>
                    </m:oMath>
                  </m:oMathPara>
                </a14:m>
                <a:endParaRPr kumimoji="1" lang="en-US" altLang="zh-CN" sz="2100" dirty="0">
                  <a:solidFill>
                    <a:srgbClr val="000000"/>
                  </a:solidFill>
                  <a:latin typeface="+mn-lt"/>
                  <a:ea typeface="宋体" pitchFamily="2" charset="-122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3" name="Rectangle 27">
                <a:extLst>
                  <a:ext uri="{FF2B5EF4-FFF2-40B4-BE49-F238E27FC236}">
                    <a16:creationId xmlns:a16="http://schemas.microsoft.com/office/drawing/2014/main" id="{3D38AD3D-2E0F-45F1-960A-AF61A7F64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69739" y="865443"/>
                <a:ext cx="390555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27">
                <a:extLst>
                  <a:ext uri="{FF2B5EF4-FFF2-40B4-BE49-F238E27FC236}">
                    <a16:creationId xmlns:a16="http://schemas.microsoft.com/office/drawing/2014/main" id="{98929E49-57A7-4E0B-9AF0-EC74F460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054" y="2292937"/>
                <a:ext cx="860556" cy="415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685800" eaLnBrk="0" hangingPunct="0">
                  <a:spcBef>
                    <a:spcPct val="35000"/>
                  </a:spcBef>
                  <a:buClr>
                    <a:srgbClr val="000000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1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宋体" pitchFamily="2" charset="-122"/>
                        </a:rPr>
                        <m:t>𝒓</m:t>
                      </m:r>
                      <m:r>
                        <a:rPr kumimoji="1" lang="en-US" altLang="zh-CN" sz="21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宋体" pitchFamily="2" charset="-122"/>
                        </a:rPr>
                        <m:t>−</m:t>
                      </m:r>
                      <m:r>
                        <a:rPr kumimoji="1" lang="en-US" altLang="zh-CN" sz="21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宋体" pitchFamily="2" charset="-122"/>
                        </a:rPr>
                        <m:t>𝒔</m:t>
                      </m:r>
                    </m:oMath>
                  </m:oMathPara>
                </a14:m>
                <a:endParaRPr kumimoji="1" lang="en-US" altLang="zh-CN" sz="2100" b="1" dirty="0">
                  <a:solidFill>
                    <a:srgbClr val="3333FF"/>
                  </a:solidFill>
                  <a:latin typeface="+mn-lt"/>
                  <a:ea typeface="宋体" pitchFamily="2" charset="-122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4" name="Rectangle 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8929E49-57A7-4E0B-9AF0-EC74F4608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0054" y="2292937"/>
                <a:ext cx="860556" cy="41549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E70C62A-4E22-4DCE-99C7-91F4F4C845D1}"/>
              </a:ext>
            </a:extLst>
          </p:cNvPr>
          <p:cNvCxnSpPr/>
          <p:nvPr/>
        </p:nvCxnSpPr>
        <p:spPr>
          <a:xfrm flipH="1">
            <a:off x="6444208" y="1347614"/>
            <a:ext cx="395215" cy="5584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0C34A88F-F8BC-4B55-B38C-6276CE946CD9}"/>
              </a:ext>
            </a:extLst>
          </p:cNvPr>
          <p:cNvCxnSpPr>
            <a:cxnSpLocks/>
            <a:stCxn id="30" idx="0"/>
            <a:endCxn id="30" idx="3"/>
          </p:cNvCxnSpPr>
          <p:nvPr/>
        </p:nvCxnSpPr>
        <p:spPr>
          <a:xfrm flipH="1">
            <a:off x="6568369" y="1330945"/>
            <a:ext cx="483715" cy="6461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3470690-D2CD-4749-903E-0CA93D48546B}"/>
              </a:ext>
            </a:extLst>
          </p:cNvPr>
          <p:cNvCxnSpPr>
            <a:cxnSpLocks/>
          </p:cNvCxnSpPr>
          <p:nvPr/>
        </p:nvCxnSpPr>
        <p:spPr>
          <a:xfrm flipH="1">
            <a:off x="6721111" y="1347614"/>
            <a:ext cx="486512" cy="6711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217AA5F-1E1F-4FBD-8DE5-AB258AFD828C}"/>
              </a:ext>
            </a:extLst>
          </p:cNvPr>
          <p:cNvCxnSpPr>
            <a:cxnSpLocks/>
          </p:cNvCxnSpPr>
          <p:nvPr/>
        </p:nvCxnSpPr>
        <p:spPr>
          <a:xfrm flipH="1">
            <a:off x="6868097" y="1372615"/>
            <a:ext cx="497464" cy="7076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8C7948B3-D82E-453A-86E1-9BBDC5D6A8A4}"/>
              </a:ext>
            </a:extLst>
          </p:cNvPr>
          <p:cNvCxnSpPr>
            <a:cxnSpLocks/>
          </p:cNvCxnSpPr>
          <p:nvPr/>
        </p:nvCxnSpPr>
        <p:spPr>
          <a:xfrm flipH="1">
            <a:off x="6382406" y="1411477"/>
            <a:ext cx="271992" cy="41401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7198782-C3B2-46F4-9324-96515B44AF26}"/>
              </a:ext>
            </a:extLst>
          </p:cNvPr>
          <p:cNvCxnSpPr>
            <a:cxnSpLocks/>
          </p:cNvCxnSpPr>
          <p:nvPr/>
        </p:nvCxnSpPr>
        <p:spPr>
          <a:xfrm flipH="1">
            <a:off x="6986409" y="1688265"/>
            <a:ext cx="266776" cy="4058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C5E1CAC-670F-46BB-B5E9-E19C6B6E5DD6}"/>
              </a:ext>
            </a:extLst>
          </p:cNvPr>
          <p:cNvCxnSpPr>
            <a:cxnSpLocks/>
          </p:cNvCxnSpPr>
          <p:nvPr/>
        </p:nvCxnSpPr>
        <p:spPr>
          <a:xfrm flipH="1">
            <a:off x="7239713" y="1906362"/>
            <a:ext cx="99799" cy="1595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03D54043-2E65-4C0D-9686-8FC950C21C59}"/>
              </a:ext>
            </a:extLst>
          </p:cNvPr>
          <p:cNvCxnSpPr>
            <a:cxnSpLocks/>
          </p:cNvCxnSpPr>
          <p:nvPr/>
        </p:nvCxnSpPr>
        <p:spPr>
          <a:xfrm flipH="1">
            <a:off x="7111070" y="1825496"/>
            <a:ext cx="152741" cy="2619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966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1773E-C263-406E-92AE-FAD675DD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Set Intersection Operation (Cont.)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B928C-DFCB-427E-9C49-19DBD20F9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000" dirty="0">
                <a:latin typeface="Comic Sans MS" panose="030F0702030302020204" pitchFamily="66" charset="0"/>
              </a:rPr>
              <a:t>E.g.,</a:t>
            </a:r>
            <a:r>
              <a:rPr lang="zh-CN" altLang="en-US" sz="2000" dirty="0">
                <a:latin typeface="Comic Sans MS" panose="030F0702030302020204" pitchFamily="66" charset="0"/>
              </a:rPr>
              <a:t> </a:t>
            </a:r>
            <a:r>
              <a:rPr lang="en-US" altLang="en-US" sz="2000" dirty="0">
                <a:latin typeface="Comic Sans MS" panose="030F0702030302020204" pitchFamily="66" charset="0"/>
              </a:rPr>
              <a:t>Find the set of all courses taught in both the Fall 2017 and the Spring 2018 semesters.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>
                <a:latin typeface="Comic Sans MS" panose="030F0702030302020204" pitchFamily="66" charset="0"/>
                <a:sym typeface="Symbol" panose="05050102010706020507" pitchFamily="18" charset="2"/>
              </a:rPr>
              <a:t>    </a:t>
            </a:r>
            <a:r>
              <a:rPr lang="en-US" altLang="en-US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</a:t>
            </a:r>
            <a:r>
              <a:rPr lang="en-US" altLang="en-US" sz="1800" b="1" i="1" baseline="-25000" dirty="0" err="1">
                <a:solidFill>
                  <a:srgbClr val="3333FF"/>
                </a:solidFill>
                <a:latin typeface="Comic Sans MS" panose="030F0702030302020204" pitchFamily="66" charset="0"/>
              </a:rPr>
              <a:t>course_id</a:t>
            </a:r>
            <a:r>
              <a:rPr lang="en-US" altLang="en-US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(</a:t>
            </a:r>
            <a:r>
              <a:rPr lang="en-US" altLang="en-US" sz="18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</a:t>
            </a:r>
            <a:r>
              <a:rPr lang="en-US" altLang="en-US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en-US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semester=</a:t>
            </a:r>
            <a:r>
              <a:rPr lang="ja-JP" altLang="en-US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“</a:t>
            </a:r>
            <a:r>
              <a:rPr lang="en-US" altLang="ja-JP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Fall</a:t>
            </a:r>
            <a:r>
              <a:rPr lang="ja-JP" altLang="en-US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”</a:t>
            </a:r>
            <a:r>
              <a:rPr lang="en-US" altLang="ja-JP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 </a:t>
            </a:r>
            <a:r>
              <a:rPr lang="el-GR" altLang="ja-JP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Λ</a:t>
            </a:r>
            <a:r>
              <a:rPr lang="en-US" altLang="ja-JP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year=2017 </a:t>
            </a:r>
            <a:r>
              <a:rPr lang="en-US" altLang="ja-JP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</a:t>
            </a:r>
            <a:r>
              <a:rPr lang="en-US" altLang="ja-JP" sz="18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section</a:t>
            </a:r>
            <a:r>
              <a:rPr lang="en-US" altLang="ja-JP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)) </a:t>
            </a:r>
            <a:r>
              <a:rPr lang="en-US" altLang="en-US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 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   </a:t>
            </a:r>
            <a:r>
              <a:rPr lang="en-US" altLang="ja-JP" sz="1800" b="1" i="1" baseline="-25000" dirty="0" err="1">
                <a:solidFill>
                  <a:srgbClr val="3333FF"/>
                </a:solidFill>
                <a:latin typeface="Comic Sans MS" panose="030F0702030302020204" pitchFamily="66" charset="0"/>
              </a:rPr>
              <a:t>course_id</a:t>
            </a:r>
            <a:r>
              <a:rPr lang="en-US" altLang="ja-JP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 (</a:t>
            </a:r>
            <a:r>
              <a:rPr lang="en-US" altLang="ja-JP" sz="18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</a:t>
            </a:r>
            <a:r>
              <a:rPr lang="en-US" altLang="ja-JP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ja-JP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semester=</a:t>
            </a:r>
            <a:r>
              <a:rPr lang="ja-JP" altLang="en-US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“</a:t>
            </a:r>
            <a:r>
              <a:rPr lang="en-US" altLang="ja-JP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Spring</a:t>
            </a:r>
            <a:r>
              <a:rPr lang="ja-JP" altLang="en-US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”</a:t>
            </a:r>
            <a:r>
              <a:rPr lang="en-US" altLang="ja-JP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 </a:t>
            </a:r>
            <a:r>
              <a:rPr lang="el-GR" altLang="ja-JP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Λ</a:t>
            </a:r>
            <a:r>
              <a:rPr lang="en-US" altLang="ja-JP" sz="1800" b="1" i="1" baseline="-25000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year=2018 </a:t>
            </a:r>
            <a:r>
              <a:rPr lang="en-US" altLang="ja-JP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(</a:t>
            </a:r>
            <a:r>
              <a:rPr lang="en-US" altLang="ja-JP" sz="1800" b="1" i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section</a:t>
            </a:r>
            <a:r>
              <a:rPr lang="en-US" altLang="ja-JP" sz="1800" b="1" dirty="0">
                <a:solidFill>
                  <a:srgbClr val="3333FF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56330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0538"/>
            <a:ext cx="9144000" cy="637580"/>
          </a:xfrm>
        </p:spPr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Natural Join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638888"/>
                <a:ext cx="8784976" cy="4165110"/>
              </a:xfrm>
            </p:spPr>
            <p:txBody>
              <a:bodyPr/>
              <a:lstStyle/>
              <a:p>
                <a:r>
                  <a:rPr lang="en-US" altLang="zh-CN" sz="2000" b="1" dirty="0">
                    <a:latin typeface="Comic Sans MS" panose="030F0702030302020204" pitchFamily="66" charset="0"/>
                  </a:rPr>
                  <a:t>Notation: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endParaRPr lang="en-US" altLang="zh-CN" sz="2000" b="1" dirty="0">
                  <a:solidFill>
                    <a:srgbClr val="C0000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Let</a:t>
                </a:r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be the relations on schemas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respectively. Then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is a relation on schema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obtained as follows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Consider each pair of tuples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have the same value on each of the attributes in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, add a tuple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to the result, where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dirty="0">
                    <a:latin typeface="Comic Sans MS" panose="030F0702030302020204" pitchFamily="66" charset="0"/>
                  </a:rPr>
                  <a:t> has the same value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omic Sans MS" panose="030F0702030302020204" pitchFamily="66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altLang="zh-CN" b="1" dirty="0">
                  <a:latin typeface="Comic Sans MS" panose="030F0702030302020204" pitchFamily="66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has the same value as</a:t>
                </a:r>
                <a:r>
                  <a:rPr lang="en-US" altLang="zh-CN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omic Sans MS" panose="030F0702030302020204" pitchFamily="66" charset="0"/>
                  </a:rPr>
                  <a:t> on</a:t>
                </a:r>
                <a:r>
                  <a:rPr lang="en-US" altLang="zh-CN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altLang="zh-CN" b="1" dirty="0">
                  <a:latin typeface="Comic Sans MS" panose="030F0702030302020204" pitchFamily="66" charset="0"/>
                </a:endParaRPr>
              </a:p>
              <a:p>
                <a:endParaRPr lang="en-US" altLang="zh-CN" sz="2000">
                  <a:latin typeface="Comic Sans MS" panose="030F0702030302020204" pitchFamily="66" charset="0"/>
                </a:endParaRPr>
              </a:p>
              <a:p>
                <a:r>
                  <a:rPr lang="en-US" altLang="zh-CN" sz="2000">
                    <a:latin typeface="Comic Sans MS" panose="030F0702030302020204" pitchFamily="66" charset="0"/>
                  </a:rPr>
                  <a:t>E.g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.,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0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Result schema:</a:t>
                </a: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1" dirty="0">
                  <a:latin typeface="Comic Sans MS" panose="030F0702030302020204" pitchFamily="66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is defined 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⋀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1800" b="1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638888"/>
                <a:ext cx="8784976" cy="4165110"/>
              </a:xfrm>
              <a:blipFill rotWithShape="1">
                <a:blip r:embed="rId2"/>
                <a:stretch>
                  <a:fillRect l="-972" t="-1903" r="-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40021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A560D-E3A1-4697-8C64-E443EE3A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Natural Join Operation – Example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4" name="Group 35">
            <a:extLst>
              <a:ext uri="{FF2B5EF4-FFF2-40B4-BE49-F238E27FC236}">
                <a16:creationId xmlns:a16="http://schemas.microsoft.com/office/drawing/2014/main" id="{0452508E-4E7B-43FB-B2A6-EF48227416D7}"/>
              </a:ext>
            </a:extLst>
          </p:cNvPr>
          <p:cNvGrpSpPr>
            <a:grpSpLocks/>
          </p:cNvGrpSpPr>
          <p:nvPr/>
        </p:nvGrpSpPr>
        <p:grpSpPr bwMode="auto">
          <a:xfrm>
            <a:off x="3074640" y="1059582"/>
            <a:ext cx="3657600" cy="1869281"/>
            <a:chOff x="1441" y="1161"/>
            <a:chExt cx="3072" cy="157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2DDA89DF-2173-4DF9-9A0E-CBFF58F78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" y="1209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3E8E9710-D3FB-4165-98BC-A9F74FC2F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09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9675188-D023-43EF-815E-D833C19D2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" y="1593"/>
              <a:ext cx="288" cy="86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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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46F10260-A75A-4E4F-9562-5DD704876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593"/>
              <a:ext cx="288" cy="86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2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4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2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5744494B-5471-49AC-8D63-C4C2969AF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7" y="1209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C</a:t>
              </a: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11815625-F4E8-44FA-B0A0-FF2340A9C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" y="1209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D</a:t>
              </a: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F2654F9D-50F7-4E95-A955-C7351C06F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7" y="1593"/>
              <a:ext cx="288" cy="86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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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EC6D2B20-FEEC-401A-B35E-A91D77FD0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" y="1593"/>
              <a:ext cx="288" cy="86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a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a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b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a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b</a:t>
              </a: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BA716818-5E5E-4F50-88F2-3F4165D14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" y="1161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05FA5A2D-F2DE-4717-ACB0-D4125F22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" y="1545"/>
              <a:ext cx="288" cy="91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3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2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3</a:t>
              </a: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EE2F4AFF-73C7-47D5-87BD-7A49A6A70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" y="1161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D</a:t>
              </a: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6975ABC4-E8D1-4E58-A058-45DF8B41C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" y="1545"/>
              <a:ext cx="288" cy="91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a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a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a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b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b</a:t>
              </a: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0B8495C8-2BC6-44A2-88AC-34AE4E968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161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E</a:t>
              </a: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DA4549F9-D599-4187-9A30-2ED24AA7D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545"/>
              <a:ext cx="288" cy="91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  <a:endParaRPr lang="en-US" altLang="zh-CN" sz="1350" b="1" i="1">
                <a:solidFill>
                  <a:srgbClr val="00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endParaRP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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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35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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0F29D881-DC5A-4C7B-8975-9997C46064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" y="2479"/>
              <a:ext cx="22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defTabSz="685800" eaLnBrk="0" hangingPunct="0">
                <a:spcBef>
                  <a:spcPct val="50000"/>
                </a:spcBef>
              </a:pPr>
              <a:r>
                <a:rPr lang="en-US" altLang="zh-CN" sz="1350" b="1" i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r</a:t>
              </a:r>
            </a:p>
          </p:txBody>
        </p:sp>
        <p:sp>
          <p:nvSpPr>
            <p:cNvPr id="20" name="Text Box 28">
              <a:extLst>
                <a:ext uri="{FF2B5EF4-FFF2-40B4-BE49-F238E27FC236}">
                  <a16:creationId xmlns:a16="http://schemas.microsoft.com/office/drawing/2014/main" id="{319E633F-001D-44EE-B537-F465AEBDAA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6" y="2479"/>
              <a:ext cx="22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defTabSz="685800" eaLnBrk="0" hangingPunct="0">
                <a:spcBef>
                  <a:spcPct val="50000"/>
                </a:spcBef>
              </a:pPr>
              <a:r>
                <a:rPr lang="en-US" altLang="zh-CN" sz="1350" b="1" i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s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6559946-3392-4403-9C61-070A50A2C49E}"/>
              </a:ext>
            </a:extLst>
          </p:cNvPr>
          <p:cNvGrpSpPr/>
          <p:nvPr/>
        </p:nvGrpSpPr>
        <p:grpSpPr>
          <a:xfrm>
            <a:off x="4127897" y="3292079"/>
            <a:ext cx="1632347" cy="1439465"/>
            <a:chOff x="4127897" y="3292079"/>
            <a:chExt cx="1632347" cy="1439465"/>
          </a:xfrm>
        </p:grpSpPr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44846491-228D-4C11-9926-A6F0028B0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897" y="3292079"/>
              <a:ext cx="326231" cy="3726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790E64E5-8771-424B-B9D8-53A0DFFC2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129" y="3292079"/>
              <a:ext cx="326231" cy="3726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82DDEA09-D455-42C4-89BE-B2A842ED1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897" y="3718323"/>
              <a:ext cx="326231" cy="10132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</a:t>
              </a:r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4BC2E5D0-B121-4E09-AF50-C22AFF23B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129" y="3718323"/>
              <a:ext cx="326231" cy="10132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2</a:t>
              </a:r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B937A803-BF91-4143-8990-2EB41EEE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0360" y="3292079"/>
              <a:ext cx="327422" cy="3726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C</a:t>
              </a: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D38F3CDE-2924-48ED-AC4C-6C87B6CF8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7782" y="3292079"/>
              <a:ext cx="326231" cy="3726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D</a:t>
              </a:r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DA9445C4-1E27-4DF2-84D5-4C965AC4D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0360" y="3718323"/>
              <a:ext cx="327422" cy="10132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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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11E7AB10-1847-41C1-976F-CC44F831B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7782" y="3718323"/>
              <a:ext cx="326231" cy="10132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a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a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a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a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b</a:t>
              </a:r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DC74F827-5C30-4C8D-84C4-752FCA79B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292079"/>
              <a:ext cx="326231" cy="3726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E</a:t>
              </a: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12ECF76D-593B-4CC3-BB0B-B2F289E16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718323"/>
              <a:ext cx="326231" cy="10132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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</a:t>
              </a:r>
            </a:p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5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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0">
                <a:extLst>
                  <a:ext uri="{FF2B5EF4-FFF2-40B4-BE49-F238E27FC236}">
                    <a16:creationId xmlns:a16="http://schemas.microsoft.com/office/drawing/2014/main" id="{B562017C-EDF1-4E1E-A3DC-FBC55D0D8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653" y="3823644"/>
                <a:ext cx="860822" cy="3690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itchFamily="2" charset="-122"/>
                      </a:rPr>
                      <m:t>𝒓</m:t>
                    </m:r>
                    <m:r>
                      <a:rPr kumimoji="1" lang="en-US" altLang="zh-CN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r>
                      <a:rPr kumimoji="1" lang="en-US" altLang="zh-CN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itchFamily="2" charset="-122"/>
                      </a:rPr>
                      <m:t>𝒔</m:t>
                    </m:r>
                  </m:oMath>
                </a14:m>
                <a:r>
                  <a:rPr kumimoji="1" lang="en-US" altLang="zh-CN" sz="1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:</a:t>
                </a:r>
              </a:p>
            </p:txBody>
          </p:sp>
        </mc:Choice>
        <mc:Fallback xmlns="">
          <p:sp>
            <p:nvSpPr>
              <p:cNvPr id="32" name="Rectangle 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562017C-EDF1-4E1E-A3DC-FBC55D0D8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9653" y="3823644"/>
                <a:ext cx="860822" cy="369094"/>
              </a:xfrm>
              <a:prstGeom prst="rect">
                <a:avLst/>
              </a:prstGeom>
              <a:blipFill rotWithShape="1">
                <a:blip r:embed="rId2"/>
                <a:stretch>
                  <a:fillRect t="-6557" r="-3546" b="-2623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29">
                <a:extLst>
                  <a:ext uri="{FF2B5EF4-FFF2-40B4-BE49-F238E27FC236}">
                    <a16:creationId xmlns:a16="http://schemas.microsoft.com/office/drawing/2014/main" id="{7BE9BDF2-3D3E-44BE-937A-15E6EE702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858" y="1650961"/>
                <a:ext cx="189071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0" hangingPunct="0">
                  <a:spcBef>
                    <a:spcPct val="35000"/>
                  </a:spcBef>
                  <a:buClr>
                    <a:srgbClr val="000000"/>
                  </a:buClr>
                  <a:buSzPct val="90000"/>
                </a:pPr>
                <a:r>
                  <a:rPr kumimoji="1" lang="en-US" altLang="zh-CN" sz="1800" dirty="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itchFamily="2" charset="-122"/>
                  </a:rPr>
                  <a:t>Relations </a:t>
                </a:r>
                <a14:m>
                  <m:oMath xmlns:m="http://schemas.openxmlformats.org/officeDocument/2006/math">
                    <m:r>
                      <a:rPr kumimoji="1"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宋体" pitchFamily="2" charset="-122"/>
                      </a:rPr>
                      <m:t>𝒓</m:t>
                    </m:r>
                  </m:oMath>
                </a14:m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ea typeface="宋体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宋体" pitchFamily="2" charset="-122"/>
                      </a:rPr>
                      <m:t>𝒔</m:t>
                    </m:r>
                  </m:oMath>
                </a14:m>
                <a:r>
                  <a:rPr kumimoji="1"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  <a:ea typeface="宋体" pitchFamily="2" charset="-122"/>
                  </a:rPr>
                  <a:t>:</a:t>
                </a:r>
                <a:endParaRPr kumimoji="1" lang="en-US" altLang="zh-CN" sz="1800" b="1" dirty="0">
                  <a:solidFill>
                    <a:srgbClr val="000000"/>
                  </a:solidFill>
                  <a:latin typeface="Comic Sans MS" panose="030F0702030302020204" pitchFamily="66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4" name="Rectangle 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BE9BDF2-3D3E-44BE-937A-15E6EE702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1858" y="1650961"/>
                <a:ext cx="189071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903" t="-6667" b="-28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42624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5318B-01CB-479B-B3CF-B22B94EC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Natural Join Operation(cont.)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E955C7-D2F3-4D72-8028-79D1AAE43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627534"/>
                <a:ext cx="8424936" cy="380507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be relations without any attributes in common, i.e.,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. Then,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2000" b="1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-join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operation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An extension to the 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natural-join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 operation that allows us to combine a selection and a Cartesian product into a single operation.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Consider relations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and let 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be a predicate on attributes in the schema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. The theta join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zh-CN" alt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8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is defined as follows: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zh-CN" alt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zh-CN" alt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5E955C7-D2F3-4D72-8028-79D1AAE43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627534"/>
                <a:ext cx="8424936" cy="3805070"/>
              </a:xfrm>
              <a:blipFill rotWithShape="1">
                <a:blip r:embed="rId2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51782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AEAAC-DA71-4297-8D8D-9BA5411C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Join Operation – Example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9">
                <a:extLst>
                  <a:ext uri="{FF2B5EF4-FFF2-40B4-BE49-F238E27FC236}">
                    <a16:creationId xmlns:a16="http://schemas.microsoft.com/office/drawing/2014/main" id="{2D365364-6685-46CE-9083-BD59A4672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343" y="1319860"/>
                <a:ext cx="189071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0" hangingPunct="0">
                  <a:spcBef>
                    <a:spcPct val="35000"/>
                  </a:spcBef>
                  <a:buClr>
                    <a:srgbClr val="000000"/>
                  </a:buClr>
                  <a:buSzPct val="90000"/>
                </a:pPr>
                <a:r>
                  <a:rPr kumimoji="1" lang="en-US" altLang="zh-CN" sz="1800" dirty="0">
                    <a:solidFill>
                      <a:srgbClr val="000000"/>
                    </a:solidFill>
                    <a:latin typeface="+mn-lt"/>
                    <a:ea typeface="宋体" pitchFamily="2" charset="-122"/>
                  </a:rPr>
                  <a:t>Relations </a:t>
                </a:r>
                <a14:m>
                  <m:oMath xmlns:m="http://schemas.openxmlformats.org/officeDocument/2006/math">
                    <m:r>
                      <a:rPr kumimoji="1" lang="en-US" altLang="zh-CN" sz="1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宋体" pitchFamily="2" charset="-122"/>
                      </a:rPr>
                      <m:t>𝒓</m:t>
                    </m:r>
                  </m:oMath>
                </a14:m>
                <a:r>
                  <a:rPr kumimoji="1" lang="en-US" altLang="zh-CN" sz="1800" b="1" dirty="0">
                    <a:solidFill>
                      <a:srgbClr val="3333FF"/>
                    </a:solidFill>
                    <a:latin typeface="+mn-lt"/>
                    <a:ea typeface="宋体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宋体" pitchFamily="2" charset="-122"/>
                      </a:rPr>
                      <m:t>𝒔</m:t>
                    </m:r>
                  </m:oMath>
                </a14:m>
                <a:r>
                  <a:rPr kumimoji="1" lang="en-US" altLang="zh-CN" sz="1800" dirty="0">
                    <a:solidFill>
                      <a:srgbClr val="000000"/>
                    </a:solidFill>
                    <a:latin typeface="+mn-lt"/>
                    <a:ea typeface="宋体" pitchFamily="2" charset="-122"/>
                  </a:rPr>
                  <a:t>:</a:t>
                </a:r>
              </a:p>
            </p:txBody>
          </p:sp>
        </mc:Choice>
        <mc:Fallback xmlns="">
          <p:sp>
            <p:nvSpPr>
              <p:cNvPr id="4" name="Rectangle 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365364-6685-46CE-9083-BD59A4672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3343" y="1319860"/>
                <a:ext cx="18907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903" t="-8333" b="-2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3">
            <a:extLst>
              <a:ext uri="{FF2B5EF4-FFF2-40B4-BE49-F238E27FC236}">
                <a16:creationId xmlns:a16="http://schemas.microsoft.com/office/drawing/2014/main" id="{722E87E1-F7B3-4013-B939-49CE20F60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72" y="944641"/>
            <a:ext cx="1007007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   B   C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a1  b1  5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a1  b2  6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a2  b3  8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a2  b4 12</a:t>
            </a:r>
            <a:endParaRPr lang="zh-CN" altLang="en-US" sz="1500" dirty="0">
              <a:solidFill>
                <a:srgbClr val="000000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203A1DCB-3764-4C55-85C3-50C0B16B8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7988" y="930353"/>
            <a:ext cx="67678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spcBef>
                <a:spcPct val="0"/>
              </a:spcBef>
            </a:pPr>
            <a:r>
              <a:rPr lang="en-US" altLang="zh-CN" sz="150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B   E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b1  3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b2  7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b3 10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b3  2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b5  2</a:t>
            </a:r>
            <a:endParaRPr lang="zh-CN" altLang="en-US" sz="1500">
              <a:solidFill>
                <a:srgbClr val="000000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7" name="TextBox 42">
            <a:extLst>
              <a:ext uri="{FF2B5EF4-FFF2-40B4-BE49-F238E27FC236}">
                <a16:creationId xmlns:a16="http://schemas.microsoft.com/office/drawing/2014/main" id="{FF6FDC1E-360D-4D5C-BD01-065ACC7C0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979" y="2859782"/>
            <a:ext cx="161614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  </a:t>
            </a:r>
            <a:r>
              <a:rPr lang="en-US" altLang="zh-CN" sz="15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R.B</a:t>
            </a: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  C  </a:t>
            </a:r>
            <a:r>
              <a:rPr lang="en-US" altLang="zh-CN" sz="15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S.B</a:t>
            </a: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  E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a1  b1  5  b2   7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a1  b1  5  b3 10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a1  b2  6  b2   7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a1  b2  6  b3 10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a2  b3  8  b3 10</a:t>
            </a:r>
            <a:endParaRPr lang="zh-CN" altLang="en-US" sz="1500" dirty="0">
              <a:solidFill>
                <a:srgbClr val="000000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7AF36619-3FDA-42F9-A166-E0B896564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4085" y="2904328"/>
            <a:ext cx="1616148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  </a:t>
            </a:r>
            <a:r>
              <a:rPr lang="en-US" altLang="zh-CN" sz="15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R.B</a:t>
            </a: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  C  </a:t>
            </a:r>
            <a:r>
              <a:rPr lang="en-US" altLang="zh-CN" sz="15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S.B</a:t>
            </a: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  E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a1  b1  5  b1   3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a1  b2  6  b2  7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a2  b3  8  b3 10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a2  b3  8  b3  2</a:t>
            </a:r>
          </a:p>
        </p:txBody>
      </p:sp>
      <p:sp>
        <p:nvSpPr>
          <p:cNvPr id="9" name="TextBox 45">
            <a:extLst>
              <a:ext uri="{FF2B5EF4-FFF2-40B4-BE49-F238E27FC236}">
                <a16:creationId xmlns:a16="http://schemas.microsoft.com/office/drawing/2014/main" id="{D370947C-BC2A-4BED-958D-FE2577D41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979" y="2938259"/>
            <a:ext cx="1239442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   </a:t>
            </a:r>
            <a:r>
              <a:rPr lang="en-US" altLang="zh-CN" sz="15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B</a:t>
            </a: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   C   E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a1  b1  5  3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a1  b2  6  7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a2  b3  8 10</a:t>
            </a:r>
          </a:p>
          <a:p>
            <a:pPr algn="ctr" defTabSz="685800">
              <a:spcBef>
                <a:spcPct val="0"/>
              </a:spcBef>
            </a:pPr>
            <a:r>
              <a:rPr lang="en-US" altLang="zh-CN" sz="1500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rPr>
              <a:t>a2  b3  8  2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55373912-46C4-4D4D-A1F1-621DCA7F8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442" y="899397"/>
            <a:ext cx="394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spcBef>
                <a:spcPct val="0"/>
              </a:spcBef>
            </a:pPr>
            <a:r>
              <a:rPr lang="en-US" altLang="zh-CN" sz="1800" b="1" dirty="0">
                <a:solidFill>
                  <a:srgbClr val="3333FF"/>
                </a:solidFill>
                <a:latin typeface="Comic Sans MS" pitchFamily="66" charset="0"/>
                <a:ea typeface="宋体" pitchFamily="2" charset="-122"/>
              </a:rPr>
              <a:t>r:</a:t>
            </a:r>
            <a:endParaRPr lang="zh-CN" altLang="en-US" sz="1800" b="1" dirty="0">
              <a:solidFill>
                <a:srgbClr val="3333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12" name="TextBox 48">
            <a:extLst>
              <a:ext uri="{FF2B5EF4-FFF2-40B4-BE49-F238E27FC236}">
                <a16:creationId xmlns:a16="http://schemas.microsoft.com/office/drawing/2014/main" id="{9DDBE490-0254-4EBD-814D-6579BC138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984" y="908922"/>
            <a:ext cx="396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>
              <a:spcBef>
                <a:spcPct val="0"/>
              </a:spcBef>
            </a:pPr>
            <a:r>
              <a:rPr lang="en-US" altLang="zh-CN" sz="1800" b="1">
                <a:solidFill>
                  <a:srgbClr val="3333FF"/>
                </a:solidFill>
                <a:latin typeface="Comic Sans MS" pitchFamily="66" charset="0"/>
                <a:ea typeface="宋体" pitchFamily="2" charset="-122"/>
              </a:rPr>
              <a:t>s:</a:t>
            </a:r>
            <a:endParaRPr lang="zh-CN" altLang="en-US" sz="1800" b="1">
              <a:solidFill>
                <a:srgbClr val="3333FF"/>
              </a:solidFill>
              <a:latin typeface="Comic Sans MS" pitchFamily="66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D8A8039-BC3C-4097-9D35-DF16B9B99E54}"/>
                  </a:ext>
                </a:extLst>
              </p:cNvPr>
              <p:cNvSpPr txBox="1"/>
              <p:nvPr/>
            </p:nvSpPr>
            <p:spPr>
              <a:xfrm>
                <a:off x="3671998" y="4271403"/>
                <a:ext cx="16161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⋈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2000" b="1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D8A8039-BC3C-4097-9D35-DF16B9B99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98" y="4271403"/>
                <a:ext cx="1616148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11F2818-8A71-41A1-BCEF-AB9E41F2385A}"/>
                  </a:ext>
                </a:extLst>
              </p:cNvPr>
              <p:cNvSpPr txBox="1"/>
              <p:nvPr/>
            </p:nvSpPr>
            <p:spPr>
              <a:xfrm>
                <a:off x="1025015" y="4278692"/>
                <a:ext cx="16161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2000" b="1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1F2818-8A71-41A1-BCEF-AB9E41F23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15" y="4278692"/>
                <a:ext cx="161614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4EDF59-EC83-4128-BEBF-2055A4CE26A3}"/>
                  </a:ext>
                </a:extLst>
              </p:cNvPr>
              <p:cNvSpPr txBox="1"/>
              <p:nvPr/>
            </p:nvSpPr>
            <p:spPr>
              <a:xfrm>
                <a:off x="6486979" y="4305765"/>
                <a:ext cx="16161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⋈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2000" b="1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34EDF59-EC83-4128-BEBF-2055A4CE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79" y="4305765"/>
                <a:ext cx="1616148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21211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C6DB0-9C8E-4DFF-9FD1-6F78C47A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Outer Join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C3030F-7007-4734-B985-2B02FD357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9553"/>
            <a:ext cx="8568952" cy="380507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An extension of the join operation that avoids loss of information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Computes the join and then adds tuples from one relation that does not match tuples in the other relation to the result of the join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Uses 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null</a:t>
            </a:r>
            <a:r>
              <a:rPr lang="en-US" altLang="zh-CN" sz="2000" dirty="0">
                <a:latin typeface="Comic Sans MS" panose="030F0702030302020204" pitchFamily="66" charset="0"/>
              </a:rPr>
              <a:t> values: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 dirty="0">
                <a:latin typeface="Comic Sans MS" panose="030F0702030302020204" pitchFamily="66" charset="0"/>
              </a:rPr>
              <a:t>null signifies that the value is </a:t>
            </a:r>
            <a:r>
              <a:rPr lang="en-US" altLang="zh-CN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unknown</a:t>
            </a:r>
            <a:r>
              <a:rPr lang="en-US" altLang="zh-CN" sz="1800" dirty="0">
                <a:latin typeface="Comic Sans MS" panose="030F0702030302020204" pitchFamily="66" charset="0"/>
              </a:rPr>
              <a:t> or </a:t>
            </a:r>
            <a:r>
              <a:rPr lang="en-US" altLang="zh-CN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does not exist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800" dirty="0">
                <a:latin typeface="Comic Sans MS" panose="030F0702030302020204" pitchFamily="66" charset="0"/>
              </a:rPr>
              <a:t>All comparisons involving null are (roughly speaking) false by definition.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29104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0FE0B-8474-4A75-A1A1-0AB6D176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Outer Join – Example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4" name="Group 81">
            <a:extLst>
              <a:ext uri="{FF2B5EF4-FFF2-40B4-BE49-F238E27FC236}">
                <a16:creationId xmlns:a16="http://schemas.microsoft.com/office/drawing/2014/main" id="{8FD95CA8-6930-45B4-AA32-14562CE27097}"/>
              </a:ext>
            </a:extLst>
          </p:cNvPr>
          <p:cNvGrpSpPr>
            <a:grpSpLocks/>
          </p:cNvGrpSpPr>
          <p:nvPr/>
        </p:nvGrpSpPr>
        <p:grpSpPr bwMode="auto">
          <a:xfrm>
            <a:off x="1925835" y="1059582"/>
            <a:ext cx="5292329" cy="1031081"/>
            <a:chOff x="658" y="959"/>
            <a:chExt cx="4445" cy="866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25179172-D22F-49EE-B7F3-7BF4CB7AD6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7" y="959"/>
              <a:ext cx="1766" cy="582"/>
              <a:chOff x="1536" y="2576"/>
              <a:chExt cx="2064" cy="768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B000B5D1-C59D-4DB2-9D42-69F0049D6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76"/>
                <a:ext cx="1056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900" i="1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customer-name</a:t>
                </a:r>
                <a:endParaRPr lang="en-US" altLang="zh-CN" sz="9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3DA322DD-2B55-49CD-9318-65E13E4EB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76"/>
                <a:ext cx="1008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900" i="1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loan-number</a:t>
                </a:r>
                <a:endParaRPr lang="en-US" altLang="zh-CN" sz="9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17" name="Rectangle 6">
                <a:extLst>
                  <a:ext uri="{FF2B5EF4-FFF2-40B4-BE49-F238E27FC236}">
                    <a16:creationId xmlns:a16="http://schemas.microsoft.com/office/drawing/2014/main" id="{930C2943-0919-4239-8F5D-7C10FC4F6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816"/>
                <a:ext cx="1056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105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Jones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105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Smith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105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Hayes</a:t>
                </a:r>
              </a:p>
            </p:txBody>
          </p:sp>
          <p:sp>
            <p:nvSpPr>
              <p:cNvPr id="18" name="Rectangle 7">
                <a:extLst>
                  <a:ext uri="{FF2B5EF4-FFF2-40B4-BE49-F238E27FC236}">
                    <a16:creationId xmlns:a16="http://schemas.microsoft.com/office/drawing/2014/main" id="{8398E075-5326-4813-B0D3-9A6BA0749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816"/>
                <a:ext cx="1008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L-170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L-230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L-155</a:t>
                </a:r>
              </a:p>
            </p:txBody>
          </p:sp>
        </p:grpSp>
        <p:grpSp>
          <p:nvGrpSpPr>
            <p:cNvPr id="6" name="Group 8">
              <a:extLst>
                <a:ext uri="{FF2B5EF4-FFF2-40B4-BE49-F238E27FC236}">
                  <a16:creationId xmlns:a16="http://schemas.microsoft.com/office/drawing/2014/main" id="{CEDC90D9-39A4-45B0-B30F-8446531A2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" y="959"/>
              <a:ext cx="2294" cy="584"/>
              <a:chOff x="1288" y="1229"/>
              <a:chExt cx="2704" cy="771"/>
            </a:xfrm>
          </p:grpSpPr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56D03121-A89E-46CB-BD49-CB94ECCE1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2" y="1472"/>
                <a:ext cx="720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3000</a:t>
                </a:r>
              </a:p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4000</a:t>
                </a:r>
              </a:p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1700</a:t>
                </a:r>
              </a:p>
            </p:txBody>
          </p:sp>
          <p:sp>
            <p:nvSpPr>
              <p:cNvPr id="10" name="Rectangle 10">
                <a:extLst>
                  <a:ext uri="{FF2B5EF4-FFF2-40B4-BE49-F238E27FC236}">
                    <a16:creationId xmlns:a16="http://schemas.microsoft.com/office/drawing/2014/main" id="{198D9BCB-3118-426F-8928-CBF6CE8B6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" y="1232"/>
                <a:ext cx="990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900" i="1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loan-number</a:t>
                </a:r>
                <a:endParaRPr lang="en-US" altLang="zh-CN" sz="9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11" name="Rectangle 11">
                <a:extLst>
                  <a:ext uri="{FF2B5EF4-FFF2-40B4-BE49-F238E27FC236}">
                    <a16:creationId xmlns:a16="http://schemas.microsoft.com/office/drawing/2014/main" id="{1024E762-A4D4-42F3-8C8B-4FFD338B2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9" y="1232"/>
                <a:ext cx="707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900" i="1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amount</a:t>
                </a:r>
                <a:endParaRPr lang="en-US" altLang="zh-CN" sz="9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2F4532B2-77F4-4A97-B91F-4B872F21B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" y="1472"/>
                <a:ext cx="990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L-170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L-230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L-260</a:t>
                </a:r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1C834D8F-6E1D-4DA1-998D-13318B1F2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1" y="1229"/>
                <a:ext cx="991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900" i="1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branch-name</a:t>
                </a:r>
                <a:endParaRPr lang="en-US" altLang="zh-CN" sz="9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F247C795-5989-4AAC-8060-B37DBD4B6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1" y="1469"/>
                <a:ext cx="991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Downtown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Redwood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9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Perryridge</a:t>
                </a:r>
              </a:p>
            </p:txBody>
          </p:sp>
        </p:grpSp>
        <p:sp>
          <p:nvSpPr>
            <p:cNvPr id="7" name="Rectangle 15">
              <a:extLst>
                <a:ext uri="{FF2B5EF4-FFF2-40B4-BE49-F238E27FC236}">
                  <a16:creationId xmlns:a16="http://schemas.microsoft.com/office/drawing/2014/main" id="{C6083BB9-F597-4FC8-A3FE-C508C8E7D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" y="1592"/>
              <a:ext cx="91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spcBef>
                  <a:spcPct val="0"/>
                </a:spcBef>
              </a:pPr>
              <a:r>
                <a:rPr kumimoji="1" lang="en-US" altLang="zh-CN" sz="12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Relation </a:t>
              </a:r>
              <a:r>
                <a:rPr kumimoji="1" lang="en-US" altLang="zh-CN" sz="1200" b="1" i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loan</a:t>
              </a: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AB823BDD-BE19-4AD0-A10C-EC45B9B9D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1592"/>
              <a:ext cx="123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hangingPunct="0">
                <a:spcBef>
                  <a:spcPct val="35000"/>
                </a:spcBef>
                <a:buClr>
                  <a:srgbClr val="000000"/>
                </a:buClr>
                <a:buSzPct val="90000"/>
              </a:pPr>
              <a:r>
                <a:rPr kumimoji="1" lang="en-US" altLang="zh-CN" sz="12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Relation </a:t>
              </a:r>
              <a:r>
                <a:rPr kumimoji="1" lang="en-US" altLang="zh-CN" sz="1200" b="1" i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borrower</a:t>
              </a:r>
            </a:p>
          </p:txBody>
        </p:sp>
      </p:grpSp>
      <p:grpSp>
        <p:nvGrpSpPr>
          <p:cNvPr id="19" name="Group 82">
            <a:extLst>
              <a:ext uri="{FF2B5EF4-FFF2-40B4-BE49-F238E27FC236}">
                <a16:creationId xmlns:a16="http://schemas.microsoft.com/office/drawing/2014/main" id="{F89721EC-9B35-465B-8159-4D3B17623689}"/>
              </a:ext>
            </a:extLst>
          </p:cNvPr>
          <p:cNvGrpSpPr>
            <a:grpSpLocks/>
          </p:cNvGrpSpPr>
          <p:nvPr/>
        </p:nvGrpSpPr>
        <p:grpSpPr bwMode="auto">
          <a:xfrm>
            <a:off x="1234083" y="2210914"/>
            <a:ext cx="6866334" cy="906066"/>
            <a:chOff x="77" y="2023"/>
            <a:chExt cx="5767" cy="761"/>
          </a:xfrm>
        </p:grpSpPr>
        <p:grpSp>
          <p:nvGrpSpPr>
            <p:cNvPr id="20" name="Group 18">
              <a:extLst>
                <a:ext uri="{FF2B5EF4-FFF2-40B4-BE49-F238E27FC236}">
                  <a16:creationId xmlns:a16="http://schemas.microsoft.com/office/drawing/2014/main" id="{6A82173D-B654-4678-A173-4F48ECB2EB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" y="2023"/>
              <a:ext cx="2555" cy="442"/>
              <a:chOff x="960" y="1392"/>
              <a:chExt cx="3792" cy="624"/>
            </a:xfrm>
          </p:grpSpPr>
          <p:sp>
            <p:nvSpPr>
              <p:cNvPr id="37" name="Rectangle 19">
                <a:extLst>
                  <a:ext uri="{FF2B5EF4-FFF2-40B4-BE49-F238E27FC236}">
                    <a16:creationId xmlns:a16="http://schemas.microsoft.com/office/drawing/2014/main" id="{252D51FB-C622-45B4-B3B1-9EA936087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392"/>
                <a:ext cx="1008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loan-number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38" name="Rectangle 20">
                <a:extLst>
                  <a:ext uri="{FF2B5EF4-FFF2-40B4-BE49-F238E27FC236}">
                    <a16:creationId xmlns:a16="http://schemas.microsoft.com/office/drawing/2014/main" id="{D7591651-668D-4755-ADF1-7BD9DA0A2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720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amount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73743412-978D-4670-BEAF-9D4584795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632"/>
                <a:ext cx="1008" cy="38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L-170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L-230</a:t>
                </a:r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1C15F16A-9CF3-4275-B441-7E262B262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632"/>
                <a:ext cx="720" cy="38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3000</a:t>
                </a:r>
              </a:p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4000</a:t>
                </a:r>
              </a:p>
            </p:txBody>
          </p:sp>
          <p:sp>
            <p:nvSpPr>
              <p:cNvPr id="41" name="Rectangle 23">
                <a:extLst>
                  <a:ext uri="{FF2B5EF4-FFF2-40B4-BE49-F238E27FC236}">
                    <a16:creationId xmlns:a16="http://schemas.microsoft.com/office/drawing/2014/main" id="{DC2729FD-B3BF-4FA0-8210-F288F482B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1392"/>
                <a:ext cx="1056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customer-name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42" name="Rectangle 24">
                <a:extLst>
                  <a:ext uri="{FF2B5EF4-FFF2-40B4-BE49-F238E27FC236}">
                    <a16:creationId xmlns:a16="http://schemas.microsoft.com/office/drawing/2014/main" id="{04855DAA-DC32-44FD-AC38-327E469D2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1632"/>
                <a:ext cx="1056" cy="38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Jones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Smith</a:t>
                </a:r>
              </a:p>
            </p:txBody>
          </p:sp>
          <p:sp>
            <p:nvSpPr>
              <p:cNvPr id="43" name="Rectangle 25">
                <a:extLst>
                  <a:ext uri="{FF2B5EF4-FFF2-40B4-BE49-F238E27FC236}">
                    <a16:creationId xmlns:a16="http://schemas.microsoft.com/office/drawing/2014/main" id="{520CA19C-9BFA-45CE-AEDD-95AF1F846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392"/>
                <a:ext cx="1008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branch-name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44" name="Rectangle 26">
                <a:extLst>
                  <a:ext uri="{FF2B5EF4-FFF2-40B4-BE49-F238E27FC236}">
                    <a16:creationId xmlns:a16="http://schemas.microsoft.com/office/drawing/2014/main" id="{8FF70379-4BA3-4D26-AD84-45FA88DF5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632"/>
                <a:ext cx="1008" cy="38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Downtown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Redwood</a:t>
                </a:r>
              </a:p>
            </p:txBody>
          </p:sp>
        </p:grp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E3DA10ED-64FB-4C6C-9D53-957EEB671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" y="2490"/>
              <a:ext cx="2413" cy="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685800" eaLnBrk="0" fontAlgn="auto" latinLnBrk="0" hangingPunct="0">
                <a:lnSpc>
                  <a:spcPct val="90000"/>
                </a:lnSpc>
                <a:spcBef>
                  <a:spcPct val="35000"/>
                </a:spcBef>
                <a:spcAft>
                  <a:spcPts val="0"/>
                </a:spcAft>
                <a:buClr>
                  <a:srgbClr val="000000"/>
                </a:buClr>
                <a:buSzPct val="90000"/>
                <a:buFontTx/>
                <a:buNone/>
                <a:tabLst/>
                <a:defRPr/>
              </a:pPr>
              <a:r>
                <a:rPr kumimoji="1" lang="en-US" altLang="zh-CN" sz="13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Inner Join: </a:t>
              </a:r>
              <a:r>
                <a:rPr kumimoji="1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loan     Borrower</a:t>
              </a:r>
            </a:p>
          </p:txBody>
        </p:sp>
        <p:sp>
          <p:nvSpPr>
            <p:cNvPr id="22" name="AutoShape 28">
              <a:extLst>
                <a:ext uri="{FF2B5EF4-FFF2-40B4-BE49-F238E27FC236}">
                  <a16:creationId xmlns:a16="http://schemas.microsoft.com/office/drawing/2014/main" id="{F4CB4E0D-62A5-4C59-B0E0-42962CFBAD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495" y="2548"/>
              <a:ext cx="96" cy="96"/>
            </a:xfrm>
            <a:prstGeom prst="flowChartCollat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endParaRPr>
            </a:p>
          </p:txBody>
        </p:sp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9193A0A5-CB6F-48F0-BF76-E04A8B8D3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8" y="2024"/>
              <a:ext cx="2993" cy="499"/>
              <a:chOff x="1001" y="2680"/>
              <a:chExt cx="3800" cy="768"/>
            </a:xfrm>
          </p:grpSpPr>
          <p:sp>
            <p:nvSpPr>
              <p:cNvPr id="29" name="Rectangle 32">
                <a:extLst>
                  <a:ext uri="{FF2B5EF4-FFF2-40B4-BE49-F238E27FC236}">
                    <a16:creationId xmlns:a16="http://schemas.microsoft.com/office/drawing/2014/main" id="{9438448B-0728-4454-9ECB-2BDA51760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920"/>
                <a:ext cx="1056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Jones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Smith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1" u="none" strike="noStrike" kern="0" cap="none" spc="0" normalizeH="0" baseline="0" noProof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null</a:t>
                </a:r>
                <a:endPara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3399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30" name="Rectangle 33">
                <a:extLst>
                  <a:ext uri="{FF2B5EF4-FFF2-40B4-BE49-F238E27FC236}">
                    <a16:creationId xmlns:a16="http://schemas.microsoft.com/office/drawing/2014/main" id="{ECB859BB-ADDD-4095-A4E1-BCD05112E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" y="2680"/>
                <a:ext cx="1008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loan-number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31" name="Rectangle 34">
                <a:extLst>
                  <a:ext uri="{FF2B5EF4-FFF2-40B4-BE49-F238E27FC236}">
                    <a16:creationId xmlns:a16="http://schemas.microsoft.com/office/drawing/2014/main" id="{CE493252-18F6-4D74-902C-367B550B0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6" y="2680"/>
                <a:ext cx="720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amount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32" name="Rectangle 35">
                <a:extLst>
                  <a:ext uri="{FF2B5EF4-FFF2-40B4-BE49-F238E27FC236}">
                    <a16:creationId xmlns:a16="http://schemas.microsoft.com/office/drawing/2014/main" id="{6707A532-8C02-4765-A9AA-D1CC71B80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" y="2920"/>
                <a:ext cx="1008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L-170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L-230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L-260</a:t>
                </a:r>
              </a:p>
            </p:txBody>
          </p:sp>
          <p:sp>
            <p:nvSpPr>
              <p:cNvPr id="33" name="Rectangle 36">
                <a:extLst>
                  <a:ext uri="{FF2B5EF4-FFF2-40B4-BE49-F238E27FC236}">
                    <a16:creationId xmlns:a16="http://schemas.microsoft.com/office/drawing/2014/main" id="{E073769B-5604-4531-96A5-5BFCF217E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" y="2920"/>
                <a:ext cx="720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3000</a:t>
                </a:r>
              </a:p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4000</a:t>
                </a:r>
              </a:p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1700</a:t>
                </a:r>
              </a:p>
            </p:txBody>
          </p:sp>
          <p:sp>
            <p:nvSpPr>
              <p:cNvPr id="34" name="Rectangle 37">
                <a:extLst>
                  <a:ext uri="{FF2B5EF4-FFF2-40B4-BE49-F238E27FC236}">
                    <a16:creationId xmlns:a16="http://schemas.microsoft.com/office/drawing/2014/main" id="{47E60403-F0FA-4530-B62C-18A5E3FF9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5" y="2680"/>
                <a:ext cx="1056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customer-name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35" name="Rectangle 38">
                <a:extLst>
                  <a:ext uri="{FF2B5EF4-FFF2-40B4-BE49-F238E27FC236}">
                    <a16:creationId xmlns:a16="http://schemas.microsoft.com/office/drawing/2014/main" id="{47325591-8F1E-4847-8876-ED5AC1811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2680"/>
                <a:ext cx="1008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branch-name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36" name="Rectangle 39">
                <a:extLst>
                  <a:ext uri="{FF2B5EF4-FFF2-40B4-BE49-F238E27FC236}">
                    <a16:creationId xmlns:a16="http://schemas.microsoft.com/office/drawing/2014/main" id="{85ADF6CC-D83C-4290-ADAE-36A8A2542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0" y="2920"/>
                <a:ext cx="1008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Downtown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Redwood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Perryridge</a:t>
                </a:r>
              </a:p>
            </p:txBody>
          </p:sp>
        </p:grpSp>
        <p:sp>
          <p:nvSpPr>
            <p:cNvPr id="24" name="Rectangle 40">
              <a:extLst>
                <a:ext uri="{FF2B5EF4-FFF2-40B4-BE49-F238E27FC236}">
                  <a16:creationId xmlns:a16="http://schemas.microsoft.com/office/drawing/2014/main" id="{2021F841-DB86-44B3-AB9F-2CEE98BB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" y="2532"/>
              <a:ext cx="302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3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Left Outer Join:</a:t>
              </a:r>
              <a:r>
                <a:rPr kumimoji="1" lang="en-US" altLang="zh-CN" sz="135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 </a:t>
              </a:r>
              <a:r>
                <a:rPr kumimoji="1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loan        Borrower</a:t>
              </a:r>
              <a:endParaRPr kumimoji="1" lang="en-US" altLang="zh-CN" sz="1350" b="1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</a:endParaRPr>
            </a:p>
          </p:txBody>
        </p:sp>
        <p:grpSp>
          <p:nvGrpSpPr>
            <p:cNvPr id="25" name="Group 41">
              <a:extLst>
                <a:ext uri="{FF2B5EF4-FFF2-40B4-BE49-F238E27FC236}">
                  <a16:creationId xmlns:a16="http://schemas.microsoft.com/office/drawing/2014/main" id="{BC8B881C-AB25-4113-A4B6-165EC8D59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8" y="2591"/>
              <a:ext cx="261" cy="132"/>
              <a:chOff x="1225" y="2417"/>
              <a:chExt cx="261" cy="132"/>
            </a:xfrm>
          </p:grpSpPr>
          <p:sp>
            <p:nvSpPr>
              <p:cNvPr id="26" name="AutoShape 42">
                <a:extLst>
                  <a:ext uri="{FF2B5EF4-FFF2-40B4-BE49-F238E27FC236}">
                    <a16:creationId xmlns:a16="http://schemas.microsoft.com/office/drawing/2014/main" id="{D1A48DD3-20AA-44E9-B5CB-92D3F9D44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1354" y="2417"/>
                <a:ext cx="132" cy="132"/>
              </a:xfrm>
              <a:prstGeom prst="flowChartCollat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27" name="Line 43">
                <a:extLst>
                  <a:ext uri="{FF2B5EF4-FFF2-40B4-BE49-F238E27FC236}">
                    <a16:creationId xmlns:a16="http://schemas.microsoft.com/office/drawing/2014/main" id="{ED3A7377-6E2A-42E5-9974-7559B3106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28" y="2419"/>
                <a:ext cx="12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28" name="Line 44">
                <a:extLst>
                  <a:ext uri="{FF2B5EF4-FFF2-40B4-BE49-F238E27FC236}">
                    <a16:creationId xmlns:a16="http://schemas.microsoft.com/office/drawing/2014/main" id="{C0C10BED-9F9C-4670-B0F6-60E95D3F01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25" y="2542"/>
                <a:ext cx="12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45" name="Group 83">
            <a:extLst>
              <a:ext uri="{FF2B5EF4-FFF2-40B4-BE49-F238E27FC236}">
                <a16:creationId xmlns:a16="http://schemas.microsoft.com/office/drawing/2014/main" id="{FE476482-05CD-41F0-A7AA-AAEB86448066}"/>
              </a:ext>
            </a:extLst>
          </p:cNvPr>
          <p:cNvGrpSpPr>
            <a:grpSpLocks/>
          </p:cNvGrpSpPr>
          <p:nvPr/>
        </p:nvGrpSpPr>
        <p:grpSpPr bwMode="auto">
          <a:xfrm>
            <a:off x="1116210" y="3407494"/>
            <a:ext cx="6749654" cy="1010840"/>
            <a:chOff x="-22" y="2969"/>
            <a:chExt cx="5669" cy="849"/>
          </a:xfrm>
        </p:grpSpPr>
        <p:grpSp>
          <p:nvGrpSpPr>
            <p:cNvPr id="46" name="Group 48">
              <a:extLst>
                <a:ext uri="{FF2B5EF4-FFF2-40B4-BE49-F238E27FC236}">
                  <a16:creationId xmlns:a16="http://schemas.microsoft.com/office/drawing/2014/main" id="{DD86B8CD-7F4F-41A6-9844-69E67EF233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" y="3025"/>
              <a:ext cx="2654" cy="496"/>
              <a:chOff x="816" y="1299"/>
              <a:chExt cx="3792" cy="768"/>
            </a:xfrm>
          </p:grpSpPr>
          <p:sp>
            <p:nvSpPr>
              <p:cNvPr id="68" name="Rectangle 49">
                <a:extLst>
                  <a:ext uri="{FF2B5EF4-FFF2-40B4-BE49-F238E27FC236}">
                    <a16:creationId xmlns:a16="http://schemas.microsoft.com/office/drawing/2014/main" id="{4DFA1A60-EDC9-43B3-B399-5E6280D38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299"/>
                <a:ext cx="1008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loan-number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69" name="Rectangle 50">
                <a:extLst>
                  <a:ext uri="{FF2B5EF4-FFF2-40B4-BE49-F238E27FC236}">
                    <a16:creationId xmlns:a16="http://schemas.microsoft.com/office/drawing/2014/main" id="{4B8C0814-DCC4-42AB-AFD3-C8E204346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299"/>
                <a:ext cx="720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amount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70" name="Rectangle 51">
                <a:extLst>
                  <a:ext uri="{FF2B5EF4-FFF2-40B4-BE49-F238E27FC236}">
                    <a16:creationId xmlns:a16="http://schemas.microsoft.com/office/drawing/2014/main" id="{406F7B56-7394-428B-939C-E172E5E5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539"/>
                <a:ext cx="1008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L-170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L-230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L-155</a:t>
                </a:r>
              </a:p>
            </p:txBody>
          </p:sp>
          <p:sp>
            <p:nvSpPr>
              <p:cNvPr id="71" name="Rectangle 52">
                <a:extLst>
                  <a:ext uri="{FF2B5EF4-FFF2-40B4-BE49-F238E27FC236}">
                    <a16:creationId xmlns:a16="http://schemas.microsoft.com/office/drawing/2014/main" id="{ECA75607-0668-4DF2-B2FA-AA4D31E43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539"/>
                <a:ext cx="720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3000</a:t>
                </a:r>
              </a:p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4000</a:t>
                </a:r>
              </a:p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1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null</a:t>
                </a:r>
              </a:p>
            </p:txBody>
          </p:sp>
          <p:sp>
            <p:nvSpPr>
              <p:cNvPr id="72" name="Rectangle 53">
                <a:extLst>
                  <a:ext uri="{FF2B5EF4-FFF2-40B4-BE49-F238E27FC236}">
                    <a16:creationId xmlns:a16="http://schemas.microsoft.com/office/drawing/2014/main" id="{81B4D8A5-0EEF-4A5B-9825-A6704661A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299"/>
                <a:ext cx="1056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customer-name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73" name="Rectangle 54">
                <a:extLst>
                  <a:ext uri="{FF2B5EF4-FFF2-40B4-BE49-F238E27FC236}">
                    <a16:creationId xmlns:a16="http://schemas.microsoft.com/office/drawing/2014/main" id="{6AA32F0C-E73A-48C0-B164-F8FA1D2E4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39"/>
                <a:ext cx="1056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Jones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Smith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Hayes</a:t>
                </a:r>
              </a:p>
            </p:txBody>
          </p:sp>
          <p:sp>
            <p:nvSpPr>
              <p:cNvPr id="74" name="Rectangle 55">
                <a:extLst>
                  <a:ext uri="{FF2B5EF4-FFF2-40B4-BE49-F238E27FC236}">
                    <a16:creationId xmlns:a16="http://schemas.microsoft.com/office/drawing/2014/main" id="{D009FC6B-EEF0-426F-ACBB-908101036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1299"/>
                <a:ext cx="1008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branch-name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75" name="Rectangle 56">
                <a:extLst>
                  <a:ext uri="{FF2B5EF4-FFF2-40B4-BE49-F238E27FC236}">
                    <a16:creationId xmlns:a16="http://schemas.microsoft.com/office/drawing/2014/main" id="{833CEE58-D033-411E-864A-F5CCCF60B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1539"/>
                <a:ext cx="1008" cy="52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Downtown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Redwood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1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null</a:t>
                </a:r>
                <a:endPara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</p:grpSp>
        <p:sp>
          <p:nvSpPr>
            <p:cNvPr id="47" name="Rectangle 57">
              <a:extLst>
                <a:ext uri="{FF2B5EF4-FFF2-40B4-BE49-F238E27FC236}">
                  <a16:creationId xmlns:a16="http://schemas.microsoft.com/office/drawing/2014/main" id="{DD35C52B-EC21-459F-ABB6-632CDE043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" y="3562"/>
              <a:ext cx="288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3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Right Outer Join:</a:t>
              </a:r>
              <a:r>
                <a:rPr kumimoji="1" lang="en-US" altLang="zh-CN" sz="135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 </a:t>
              </a:r>
              <a:r>
                <a:rPr kumimoji="1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loan</a:t>
              </a:r>
              <a:r>
                <a:rPr kumimoji="1" lang="en-US" altLang="zh-CN" sz="1350" b="1" i="0" u="none" strike="noStrike" kern="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 </a:t>
              </a:r>
              <a:r>
                <a:rPr kumimoji="1" lang="en-US" altLang="zh-CN" sz="1350" b="1" i="0" u="none" strike="noStrike" kern="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     </a:t>
              </a:r>
              <a:r>
                <a:rPr kumimoji="1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borrower</a:t>
              </a:r>
              <a:endParaRPr kumimoji="1" lang="en-US" altLang="zh-CN" sz="1350" b="1" i="1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itchFamily="66" charset="0"/>
                <a:ea typeface="宋体" pitchFamily="2" charset="-122"/>
                <a:sym typeface="Symbol" pitchFamily="18" charset="2"/>
              </a:endParaRPr>
            </a:p>
          </p:txBody>
        </p:sp>
        <p:grpSp>
          <p:nvGrpSpPr>
            <p:cNvPr id="48" name="Group 58">
              <a:extLst>
                <a:ext uri="{FF2B5EF4-FFF2-40B4-BE49-F238E27FC236}">
                  <a16:creationId xmlns:a16="http://schemas.microsoft.com/office/drawing/2014/main" id="{98FBE147-93F6-40EE-A973-0F19B8A040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8" y="3640"/>
              <a:ext cx="167" cy="99"/>
              <a:chOff x="1146" y="1007"/>
              <a:chExt cx="167" cy="99"/>
            </a:xfrm>
          </p:grpSpPr>
          <p:sp>
            <p:nvSpPr>
              <p:cNvPr id="65" name="AutoShape 59">
                <a:extLst>
                  <a:ext uri="{FF2B5EF4-FFF2-40B4-BE49-F238E27FC236}">
                    <a16:creationId xmlns:a16="http://schemas.microsoft.com/office/drawing/2014/main" id="{660F2F3A-1EE3-463C-938F-4FA4B2749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1146" y="1008"/>
                <a:ext cx="96" cy="96"/>
              </a:xfrm>
              <a:prstGeom prst="flowChartCollat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66" name="Line 60">
                <a:extLst>
                  <a:ext uri="{FF2B5EF4-FFF2-40B4-BE49-F238E27FC236}">
                    <a16:creationId xmlns:a16="http://schemas.microsoft.com/office/drawing/2014/main" id="{47A2F70E-4209-4F0E-8F87-5EA2BC64D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9" y="1007"/>
                <a:ext cx="6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67" name="Line 61">
                <a:extLst>
                  <a:ext uri="{FF2B5EF4-FFF2-40B4-BE49-F238E27FC236}">
                    <a16:creationId xmlns:a16="http://schemas.microsoft.com/office/drawing/2014/main" id="{1C1ADCDB-B4D5-4BE6-9C2D-109D1DC38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9" y="1106"/>
                <a:ext cx="6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</p:grpSp>
        <p:grpSp>
          <p:nvGrpSpPr>
            <p:cNvPr id="49" name="Group 64">
              <a:extLst>
                <a:ext uri="{FF2B5EF4-FFF2-40B4-BE49-F238E27FC236}">
                  <a16:creationId xmlns:a16="http://schemas.microsoft.com/office/drawing/2014/main" id="{D5A9A3EE-FF45-4989-907C-37C1ABC032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8" y="2969"/>
              <a:ext cx="2749" cy="597"/>
              <a:chOff x="768" y="2688"/>
              <a:chExt cx="3792" cy="960"/>
            </a:xfrm>
          </p:grpSpPr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5D1845A1-1AAC-4371-BBEE-800112111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688"/>
                <a:ext cx="1008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loan-number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51EA6B25-E8C0-4B63-9204-FDDDAABE9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688"/>
                <a:ext cx="720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amount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F63B022A-74EC-417B-843E-A7F867F9F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928"/>
                <a:ext cx="1008" cy="72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L-170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L-230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L-260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L-155</a:t>
                </a:r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1A1E6EB6-9632-4C9D-B36E-275C01AC3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928"/>
                <a:ext cx="720" cy="72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3000</a:t>
                </a:r>
              </a:p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4000</a:t>
                </a:r>
              </a:p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1700</a:t>
                </a:r>
              </a:p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1" u="none" strike="noStrike" kern="0" cap="none" spc="0" normalizeH="0" baseline="0" noProof="0">
                    <a:ln>
                      <a:noFill/>
                    </a:ln>
                    <a:solidFill>
                      <a:srgbClr val="6600CC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null</a:t>
                </a:r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2922B74E-570F-4E00-BA43-25B79EDEB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688"/>
                <a:ext cx="1056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customer-name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AF61D5E0-54FE-4D29-83BA-7DCD2B982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28"/>
                <a:ext cx="1056" cy="72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Jones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Smith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1" u="none" strike="noStrike" kern="0" cap="none" spc="0" normalizeH="0" baseline="0" noProof="0">
                    <a:ln>
                      <a:noFill/>
                    </a:ln>
                    <a:solidFill>
                      <a:srgbClr val="6600CC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null</a:t>
                </a:r>
                <a:endPara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6600CC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Hayes</a:t>
                </a:r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FC995106-7F62-44B0-AED3-EA4338D87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688"/>
                <a:ext cx="1008" cy="19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branch-name</a:t>
                </a:r>
                <a:endParaRPr kumimoji="0" lang="en-US" altLang="zh-CN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95097921-7A47-44C5-A20E-DB13452D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928"/>
                <a:ext cx="1008" cy="72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Downtown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Redwood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Perryridge</a:t>
                </a:r>
              </a:p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1" u="none" strike="noStrike" kern="0" cap="none" spc="0" normalizeH="0" baseline="0" noProof="0">
                    <a:ln>
                      <a:noFill/>
                    </a:ln>
                    <a:solidFill>
                      <a:srgbClr val="6600CC"/>
                    </a:solidFill>
                    <a:effectLst/>
                    <a:uLnTx/>
                    <a:uFillTx/>
                    <a:latin typeface="Comic Sans MS" pitchFamily="66" charset="0"/>
                    <a:ea typeface="宋体" pitchFamily="2" charset="-122"/>
                  </a:rPr>
                  <a:t>null</a:t>
                </a:r>
                <a:endParaRPr kumimoji="0" lang="en-US" altLang="zh-CN" sz="900" b="1" i="0" u="none" strike="noStrike" kern="0" cap="none" spc="0" normalizeH="0" baseline="0" noProof="0">
                  <a:ln>
                    <a:noFill/>
                  </a:ln>
                  <a:solidFill>
                    <a:srgbClr val="6600CC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</p:grpSp>
        <p:sp>
          <p:nvSpPr>
            <p:cNvPr id="50" name="Rectangle 73">
              <a:extLst>
                <a:ext uri="{FF2B5EF4-FFF2-40B4-BE49-F238E27FC236}">
                  <a16:creationId xmlns:a16="http://schemas.microsoft.com/office/drawing/2014/main" id="{419AB6A6-3FEC-474D-A022-D9CE6EC7F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" y="3566"/>
              <a:ext cx="27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685800" eaLnBrk="0" fontAlgn="auto" latinLnBrk="0" hangingPunct="0">
                <a:lnSpc>
                  <a:spcPct val="100000"/>
                </a:lnSpc>
                <a:spcBef>
                  <a:spcPct val="35000"/>
                </a:spcBef>
                <a:spcAft>
                  <a:spcPts val="0"/>
                </a:spcAft>
                <a:buClr>
                  <a:srgbClr val="000000"/>
                </a:buClr>
                <a:buSzPct val="90000"/>
                <a:buFontTx/>
                <a:buNone/>
                <a:tabLst/>
                <a:defRPr/>
              </a:pPr>
              <a:r>
                <a:rPr kumimoji="1" lang="en-US" altLang="zh-CN" sz="13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Full Outer Join:</a:t>
              </a:r>
              <a:r>
                <a:rPr kumimoji="1" lang="en-US" altLang="zh-CN" sz="135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 </a:t>
              </a:r>
              <a:r>
                <a:rPr kumimoji="1" lang="en-US" altLang="zh-CN" sz="1350" b="1" i="1" u="none" strike="noStrike" kern="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loan      </a:t>
              </a:r>
              <a:r>
                <a:rPr kumimoji="1" lang="en-US" altLang="zh-CN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rPr>
                <a:t>borrower</a:t>
              </a:r>
            </a:p>
          </p:txBody>
        </p:sp>
        <p:grpSp>
          <p:nvGrpSpPr>
            <p:cNvPr id="51" name="Group 74">
              <a:extLst>
                <a:ext uri="{FF2B5EF4-FFF2-40B4-BE49-F238E27FC236}">
                  <a16:creationId xmlns:a16="http://schemas.microsoft.com/office/drawing/2014/main" id="{B06F245A-4480-4390-8998-66E5D427F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8" y="3643"/>
              <a:ext cx="244" cy="96"/>
              <a:chOff x="1141" y="2444"/>
              <a:chExt cx="244" cy="96"/>
            </a:xfrm>
          </p:grpSpPr>
          <p:sp>
            <p:nvSpPr>
              <p:cNvPr id="52" name="AutoShape 75">
                <a:extLst>
                  <a:ext uri="{FF2B5EF4-FFF2-40B4-BE49-F238E27FC236}">
                    <a16:creationId xmlns:a16="http://schemas.microsoft.com/office/drawing/2014/main" id="{32F8C5EA-625D-4D61-A02B-BD6C6B034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1213" y="2444"/>
                <a:ext cx="96" cy="96"/>
              </a:xfrm>
              <a:prstGeom prst="flowChartCollat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53" name="Line 76">
                <a:extLst>
                  <a:ext uri="{FF2B5EF4-FFF2-40B4-BE49-F238E27FC236}">
                    <a16:creationId xmlns:a16="http://schemas.microsoft.com/office/drawing/2014/main" id="{4A860697-AC6C-4A49-8E85-E92003406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4" y="2450"/>
                <a:ext cx="6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54" name="Line 77">
                <a:extLst>
                  <a:ext uri="{FF2B5EF4-FFF2-40B4-BE49-F238E27FC236}">
                    <a16:creationId xmlns:a16="http://schemas.microsoft.com/office/drawing/2014/main" id="{4709E2E5-E4BE-4099-864A-8C55E130F2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1" y="2537"/>
                <a:ext cx="6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55" name="Line 78">
                <a:extLst>
                  <a:ext uri="{FF2B5EF4-FFF2-40B4-BE49-F238E27FC236}">
                    <a16:creationId xmlns:a16="http://schemas.microsoft.com/office/drawing/2014/main" id="{BBD4AA4B-B1C3-4025-ABA3-1875830AD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1" y="2537"/>
                <a:ext cx="6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56" name="Line 79">
                <a:extLst>
                  <a:ext uri="{FF2B5EF4-FFF2-40B4-BE49-F238E27FC236}">
                    <a16:creationId xmlns:a16="http://schemas.microsoft.com/office/drawing/2014/main" id="{38EFC2A7-E4D8-4842-99C7-20FBB6F62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9" y="2444"/>
                <a:ext cx="6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defTabSz="68580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itchFamily="66" charset="0"/>
                  <a:ea typeface="宋体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75121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195FA-B4E9-4F9D-BB7A-C2DF2EE2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Division Operation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F37FA0-9713-4CB7-B1BC-FA0C604D9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10896"/>
                <a:ext cx="8568952" cy="3805070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000" b="1" dirty="0">
                    <a:latin typeface="Comic Sans MS" panose="030F0702030302020204" pitchFamily="66" charset="0"/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are relations on schemas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, respectively</a:t>
                </a:r>
              </a:p>
              <a:p>
                <a:pPr lvl="2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2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The result of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8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is a relation on schema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i.e.,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𝒕𝒖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A tuple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is in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if and only if both of two conditions hold: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 b="1" dirty="0">
                  <a:latin typeface="Comic Sans MS" panose="030F0702030302020204" pitchFamily="66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For every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, there is a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satisfying:</a:t>
                </a:r>
              </a:p>
              <a:p>
                <a:pPr lvl="2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6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2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altLang="zh-CN" sz="1600" b="1" i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8F37FA0-9713-4CB7-B1BC-FA0C604D9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10896"/>
                <a:ext cx="8568952" cy="3805070"/>
              </a:xfrm>
              <a:blipFill rotWithShape="1">
                <a:blip r:embed="rId2"/>
                <a:stretch>
                  <a:fillRect l="-996" t="-2083" b="-2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4049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>
                <a:effectLst/>
                <a:latin typeface="Comic Sans MS" pitchFamily="66" charset="0"/>
                <a:ea typeface="宋体" charset="-122"/>
              </a:rPr>
              <a:t>The Banking Schema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00" y="673173"/>
            <a:ext cx="9037638" cy="4202833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zh-CN" sz="1400" b="1" i="1" dirty="0">
                <a:latin typeface="Comic Sans MS" pitchFamily="66" charset="0"/>
                <a:ea typeface="宋体" pitchFamily="2" charset="-122"/>
              </a:rPr>
              <a:t>branch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branch_name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branch_city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dirty="0">
                <a:latin typeface="Comic Sans MS" pitchFamily="66" charset="0"/>
                <a:ea typeface="宋体" pitchFamily="2" charset="-122"/>
              </a:rPr>
              <a:t>assets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>
                <a:latin typeface="Comic Sans MS" pitchFamily="66" charset="0"/>
                <a:ea typeface="宋体" pitchFamily="2" charset="-122"/>
              </a:rPr>
              <a:t>customer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customer_id</a:t>
            </a:r>
            <a:r>
              <a:rPr lang="en-US" altLang="zh-CN" sz="1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customer_name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customer_street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customer_city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>
                <a:latin typeface="Comic Sans MS" pitchFamily="66" charset="0"/>
                <a:ea typeface="宋体" pitchFamily="2" charset="-122"/>
              </a:rPr>
              <a:t>loan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loan_number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dirty="0">
                <a:latin typeface="Comic Sans MS" pitchFamily="66" charset="0"/>
                <a:ea typeface="宋体" pitchFamily="2" charset="-122"/>
              </a:rPr>
              <a:t>amount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>
                <a:latin typeface="Comic Sans MS" pitchFamily="66" charset="0"/>
                <a:ea typeface="宋体" pitchFamily="2" charset="-122"/>
              </a:rPr>
              <a:t>account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account_number</a:t>
            </a:r>
            <a:r>
              <a:rPr lang="en-US" altLang="zh-CN" sz="1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 i="1" dirty="0">
                <a:latin typeface="Comic Sans MS" pitchFamily="66" charset="0"/>
                <a:ea typeface="宋体" pitchFamily="2" charset="-122"/>
              </a:rPr>
              <a:t>balance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>
                <a:latin typeface="Comic Sans MS" pitchFamily="66" charset="0"/>
                <a:ea typeface="宋体" pitchFamily="2" charset="-122"/>
              </a:rPr>
              <a:t>employee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employee_id</a:t>
            </a:r>
            <a:r>
              <a:rPr lang="en-US" altLang="zh-CN" sz="1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employee_name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telephone_number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err="1">
                <a:latin typeface="Comic Sans MS" pitchFamily="66" charset="0"/>
                <a:ea typeface="宋体" pitchFamily="2" charset="-122"/>
              </a:rPr>
              <a:t>start_date</a:t>
            </a:r>
            <a:r>
              <a:rPr lang="en-US" altLang="zh-CN" sz="1400" b="1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endParaRPr lang="en-US" altLang="zh-CN" sz="1400" b="1" dirty="0">
              <a:latin typeface="Comic Sans MS" pitchFamily="66" charset="0"/>
              <a:ea typeface="宋体" pitchFamily="2" charset="-122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 err="1">
                <a:solidFill>
                  <a:srgbClr val="CC0099"/>
                </a:solidFill>
                <a:latin typeface="Comic Sans MS" pitchFamily="66" charset="0"/>
                <a:ea typeface="宋体" pitchFamily="2" charset="-122"/>
              </a:rPr>
              <a:t>dependent_name</a:t>
            </a:r>
            <a:r>
              <a:rPr lang="en-US" altLang="zh-CN" sz="1400" b="1" dirty="0">
                <a:solidFill>
                  <a:srgbClr val="CC0099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employee_id</a:t>
            </a:r>
            <a:r>
              <a:rPr lang="en-US" altLang="zh-CN" sz="14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dname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 (derived from a  </a:t>
            </a:r>
            <a:r>
              <a:rPr lang="en-US" altLang="zh-CN" sz="1400" b="1" dirty="0" err="1">
                <a:latin typeface="Comic Sans MS" pitchFamily="66" charset="0"/>
                <a:ea typeface="宋体" pitchFamily="2" charset="-122"/>
              </a:rPr>
              <a:t>multivalued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>
                <a:latin typeface="Comic Sans MS" pitchFamily="66" charset="0"/>
                <a:ea typeface="宋体" pitchFamily="2" charset="-122"/>
              </a:rPr>
              <a:t>attribute)</a:t>
            </a:r>
          </a:p>
          <a:p>
            <a:pPr>
              <a:spcBef>
                <a:spcPts val="0"/>
              </a:spcBef>
              <a:defRPr/>
            </a:pPr>
            <a:endParaRPr lang="en-US" altLang="zh-CN" sz="1400" b="1" dirty="0">
              <a:latin typeface="Comic Sans MS" pitchFamily="66" charset="0"/>
              <a:ea typeface="宋体" pitchFamily="2" charset="-122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 err="1">
                <a:solidFill>
                  <a:srgbClr val="0070C0"/>
                </a:solidFill>
                <a:latin typeface="Comic Sans MS" pitchFamily="66" charset="0"/>
                <a:ea typeface="宋体" pitchFamily="2" charset="-122"/>
              </a:rPr>
              <a:t>account_branch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= (</a:t>
            </a:r>
            <a:r>
              <a:rPr lang="en-US" altLang="zh-CN" sz="1400" b="1" i="1" u="sng" dirty="0" err="1">
                <a:solidFill>
                  <a:srgbClr val="7030A0"/>
                </a:solidFill>
                <a:latin typeface="Comic Sans MS" pitchFamily="66" charset="0"/>
                <a:ea typeface="宋体" pitchFamily="2" charset="-122"/>
              </a:rPr>
              <a:t>account_number</a:t>
            </a:r>
            <a:r>
              <a:rPr lang="en-US" altLang="zh-CN" sz="1400" b="1" dirty="0">
                <a:solidFill>
                  <a:srgbClr val="7030A0"/>
                </a:solidFill>
                <a:latin typeface="Comic Sans MS" pitchFamily="66" charset="0"/>
                <a:ea typeface="宋体" pitchFamily="2" charset="-122"/>
              </a:rPr>
              <a:t>,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branch_name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 err="1">
                <a:solidFill>
                  <a:srgbClr val="0070C0"/>
                </a:solidFill>
                <a:latin typeface="Comic Sans MS" pitchFamily="66" charset="0"/>
                <a:ea typeface="宋体" pitchFamily="2" charset="-122"/>
              </a:rPr>
              <a:t>loan_branch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= (</a:t>
            </a:r>
            <a:r>
              <a:rPr lang="en-US" altLang="zh-CN" sz="1400" b="1" i="1" u="sng" dirty="0" err="1">
                <a:solidFill>
                  <a:srgbClr val="7030A0"/>
                </a:solidFill>
                <a:latin typeface="Comic Sans MS" pitchFamily="66" charset="0"/>
                <a:ea typeface="宋体" pitchFamily="2" charset="-122"/>
              </a:rPr>
              <a:t>loan_number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branch_name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  <a:ea typeface="宋体" pitchFamily="2" charset="-122"/>
              </a:rPr>
              <a:t>borrower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customer_id</a:t>
            </a:r>
            <a:r>
              <a:rPr lang="en-US" altLang="zh-CN" sz="14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loan_number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  <a:ea typeface="宋体" pitchFamily="2" charset="-122"/>
              </a:rPr>
              <a:t>depositor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customer_id</a:t>
            </a:r>
            <a:r>
              <a:rPr lang="en-US" altLang="zh-CN" sz="14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account_number</a:t>
            </a:r>
            <a:r>
              <a:rPr lang="en-US" altLang="zh-CN" sz="1400" b="1" i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access_date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  <a:ea typeface="宋体" pitchFamily="2" charset="-122"/>
              </a:rPr>
              <a:t>cust_banker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customer_id</a:t>
            </a:r>
            <a:r>
              <a:rPr lang="en-US" altLang="zh-CN" sz="1400" b="1" u="sng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employee_id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>
                <a:latin typeface="Comic Sans MS" pitchFamily="66" charset="0"/>
                <a:ea typeface="宋体" pitchFamily="2" charset="-122"/>
              </a:rPr>
              <a:t>type</a:t>
            </a:r>
            <a:r>
              <a:rPr lang="en-US" altLang="zh-CN" sz="1400" b="1">
                <a:latin typeface="Comic Sans MS" pitchFamily="66" charset="0"/>
                <a:ea typeface="宋体" pitchFamily="2" charset="-122"/>
              </a:rPr>
              <a:t>)</a:t>
            </a:r>
            <a:endParaRPr lang="en-US" altLang="zh-CN" sz="1400" b="1" dirty="0">
              <a:latin typeface="Comic Sans MS" pitchFamily="66" charset="0"/>
              <a:ea typeface="宋体" pitchFamily="2" charset="-122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 err="1">
                <a:solidFill>
                  <a:srgbClr val="00FF00"/>
                </a:solidFill>
                <a:latin typeface="Comic Sans MS" pitchFamily="66" charset="0"/>
                <a:ea typeface="宋体" pitchFamily="2" charset="-122"/>
              </a:rPr>
              <a:t>works_for</a:t>
            </a:r>
            <a:r>
              <a:rPr lang="en-US" altLang="zh-CN" sz="1400" b="1" dirty="0">
                <a:solidFill>
                  <a:srgbClr val="00FF00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worker_employee_id</a:t>
            </a:r>
            <a:r>
              <a:rPr lang="en-US" altLang="zh-CN" sz="1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manager_employee_id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endParaRPr lang="en-US" altLang="zh-CN" sz="1400" b="1" i="1">
              <a:solidFill>
                <a:srgbClr val="FF0000"/>
              </a:solidFill>
              <a:latin typeface="Comic Sans MS" pitchFamily="66" charset="0"/>
              <a:ea typeface="宋体" pitchFamily="2" charset="-122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zh-CN" sz="1400" b="1" i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payment</a:t>
            </a:r>
            <a:r>
              <a:rPr lang="en-US" altLang="zh-CN" sz="1400" b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=(</a:t>
            </a:r>
            <a:r>
              <a:rPr lang="en-US" altLang="zh-CN" sz="1400" b="1" i="1" u="sng" err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loan_number</a:t>
            </a:r>
            <a:r>
              <a:rPr lang="en-US" altLang="zh-CN" sz="1400" b="1" u="sng" err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,</a:t>
            </a:r>
            <a:r>
              <a:rPr lang="en-US" altLang="zh-CN" sz="1400" b="1" i="1" u="sng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payment_number</a:t>
            </a:r>
            <a:r>
              <a:rPr lang="en-US" altLang="zh-CN" sz="1400" b="1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</a:t>
            </a:r>
            <a:r>
              <a:rPr lang="en-US" altLang="zh-CN" sz="1400" b="1" i="1" err="1">
                <a:latin typeface="Comic Sans MS" pitchFamily="66" charset="0"/>
                <a:ea typeface="宋体" pitchFamily="2" charset="-122"/>
              </a:rPr>
              <a:t>payment_date</a:t>
            </a:r>
            <a:r>
              <a:rPr lang="en-US" altLang="zh-CN" sz="1400" b="1" err="1">
                <a:latin typeface="Comic Sans MS" pitchFamily="66" charset="0"/>
                <a:ea typeface="宋体" pitchFamily="2" charset="-122"/>
              </a:rPr>
              <a:t>,</a:t>
            </a:r>
            <a:r>
              <a:rPr lang="en-US" altLang="zh-CN" sz="1400" b="1" i="1" err="1">
                <a:latin typeface="Comic Sans MS" pitchFamily="66" charset="0"/>
                <a:ea typeface="宋体" pitchFamily="2" charset="-122"/>
              </a:rPr>
              <a:t>payment_amount</a:t>
            </a:r>
            <a:r>
              <a:rPr lang="en-US" altLang="zh-CN" sz="1400" b="1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endParaRPr lang="en-US" altLang="zh-CN" sz="1400" b="1" i="1">
              <a:solidFill>
                <a:schemeClr val="tx2">
                  <a:lumMod val="75000"/>
                </a:schemeClr>
              </a:solidFill>
              <a:latin typeface="Comic Sans MS" pitchFamily="66" charset="0"/>
              <a:ea typeface="宋体" pitchFamily="2" charset="-122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zh-CN" sz="1400" b="1" i="1">
                <a:solidFill>
                  <a:schemeClr val="tx2">
                    <a:lumMod val="75000"/>
                  </a:schemeClr>
                </a:solidFill>
                <a:latin typeface="Comic Sans MS" pitchFamily="66" charset="0"/>
                <a:ea typeface="宋体" pitchFamily="2" charset="-122"/>
              </a:rPr>
              <a:t>savings_account</a:t>
            </a:r>
            <a:r>
              <a:rPr lang="en-US" altLang="zh-CN" sz="1400" b="1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account_number</a:t>
            </a:r>
            <a:r>
              <a:rPr lang="en-US" altLang="zh-CN" sz="1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interest_rate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1400" b="1" i="1" dirty="0" err="1">
                <a:solidFill>
                  <a:schemeClr val="tx2">
                    <a:lumMod val="75000"/>
                  </a:schemeClr>
                </a:solidFill>
                <a:latin typeface="Comic Sans MS" pitchFamily="66" charset="0"/>
                <a:ea typeface="宋体" pitchFamily="2" charset="-122"/>
              </a:rPr>
              <a:t>checking_account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 = (</a:t>
            </a:r>
            <a:r>
              <a:rPr lang="en-US" altLang="zh-CN" sz="1400" b="1" i="1" u="sng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account_number</a:t>
            </a:r>
            <a:r>
              <a:rPr lang="en-US" altLang="zh-CN" sz="14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, </a:t>
            </a:r>
            <a:r>
              <a:rPr lang="en-US" altLang="zh-CN" sz="1400" b="1" i="1" dirty="0" err="1">
                <a:latin typeface="Comic Sans MS" pitchFamily="66" charset="0"/>
                <a:ea typeface="宋体" pitchFamily="2" charset="-122"/>
              </a:rPr>
              <a:t>overdraft_amount</a:t>
            </a:r>
            <a:r>
              <a:rPr lang="en-US" altLang="zh-CN" sz="1400" b="1" dirty="0">
                <a:latin typeface="Comic Sans MS" pitchFamily="66" charset="0"/>
                <a:ea typeface="宋体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430069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09615-6497-4580-B7B7-2C1CAA9B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Division Operation – Example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4" name="Group 20">
            <a:extLst>
              <a:ext uri="{FF2B5EF4-FFF2-40B4-BE49-F238E27FC236}">
                <a16:creationId xmlns:a16="http://schemas.microsoft.com/office/drawing/2014/main" id="{3EA1D015-10F4-4A55-8B74-CB2E485D6C51}"/>
              </a:ext>
            </a:extLst>
          </p:cNvPr>
          <p:cNvGrpSpPr>
            <a:grpSpLocks/>
          </p:cNvGrpSpPr>
          <p:nvPr/>
        </p:nvGrpSpPr>
        <p:grpSpPr bwMode="auto">
          <a:xfrm>
            <a:off x="5663852" y="1383506"/>
            <a:ext cx="1428428" cy="1134666"/>
            <a:chOff x="3872" y="1071"/>
            <a:chExt cx="1049" cy="9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07F969-430B-4812-9B0A-573DEE222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" y="1071"/>
              <a:ext cx="635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257175" indent="-257175" defTabSz="685800" eaLnBrk="0" hangingPunct="0">
                <a:spcBef>
                  <a:spcPct val="35000"/>
                </a:spcBef>
                <a:buClr>
                  <a:srgbClr val="000000"/>
                </a:buClr>
              </a:pPr>
              <a:r>
                <a:rPr kumimoji="1" lang="en-US" altLang="zh-CN" sz="1500" b="1" i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r</a:t>
              </a:r>
              <a:r>
                <a:rPr kumimoji="1" lang="en-US" altLang="zh-CN" sz="1500" b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 </a:t>
              </a:r>
              <a:r>
                <a:rPr kumimoji="1" lang="en-US" altLang="zh-CN" sz="1500" b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 </a:t>
              </a:r>
              <a:r>
                <a:rPr kumimoji="1" lang="en-US" altLang="zh-CN" sz="1500" b="1" i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s </a:t>
              </a:r>
              <a:r>
                <a:rPr kumimoji="1" lang="en-US" altLang="zh-CN" sz="1500" b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: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F29265-E794-4E84-8C9C-5B6404DE9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3" y="1076"/>
              <a:ext cx="288" cy="28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368F193B-28AE-4FBF-906C-CD723BE91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3" y="1403"/>
              <a:ext cx="288" cy="6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C93BF0EF-C28E-45A8-B041-A07082BDBB35}"/>
              </a:ext>
            </a:extLst>
          </p:cNvPr>
          <p:cNvGrpSpPr>
            <a:grpSpLocks/>
          </p:cNvGrpSpPr>
          <p:nvPr/>
        </p:nvGrpSpPr>
        <p:grpSpPr bwMode="auto">
          <a:xfrm>
            <a:off x="1835696" y="1329929"/>
            <a:ext cx="3384004" cy="3451622"/>
            <a:chOff x="590" y="1026"/>
            <a:chExt cx="2647" cy="2899"/>
          </a:xfrm>
        </p:grpSpPr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393A9569-62C0-405F-ADEF-A71D5B9BC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" y="1074"/>
              <a:ext cx="1277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257175" indent="-257175" defTabSz="685800" eaLnBrk="0" hangingPunct="0">
                <a:spcBef>
                  <a:spcPct val="35000"/>
                </a:spcBef>
                <a:buClr>
                  <a:srgbClr val="000000"/>
                </a:buClr>
              </a:pPr>
              <a:r>
                <a:rPr kumimoji="1" lang="en-US" altLang="zh-CN" sz="15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Relations </a:t>
              </a:r>
              <a:r>
                <a:rPr kumimoji="1" lang="en-US" altLang="zh-CN" sz="1500" b="1" i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r, s </a:t>
              </a:r>
              <a:r>
                <a:rPr kumimoji="1" lang="en-US" altLang="zh-CN" sz="15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: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C82172F7-0574-4646-8268-282D44F8A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" y="1032"/>
              <a:ext cx="288" cy="28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1D9F3D28-4F42-4B2C-9BFF-3C4A69846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" y="1368"/>
              <a:ext cx="288" cy="55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algn="ctr" defTabSz="685800" eaLnBrk="0" hangingPunct="0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2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A76473BB-FB6C-453D-8FAB-4B146F8D0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0" y="1026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36687E9-5EA0-41C7-93B5-EDF2A728C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8" y="1026"/>
              <a:ext cx="288" cy="33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A737752E-D671-40F1-9AEA-1EFAD9190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0" y="1410"/>
              <a:ext cx="288" cy="218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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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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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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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EE4BB7FF-8894-40E6-B7E2-5DCC52986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8" y="1410"/>
              <a:ext cx="288" cy="218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2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3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3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4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6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</a:t>
              </a:r>
            </a:p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5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2</a:t>
              </a:r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FBAEE603-2833-48A0-8DCD-2FB20621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6" y="3654"/>
              <a:ext cx="217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defTabSz="685800" eaLnBrk="0" hangingPunct="0">
                <a:spcBef>
                  <a:spcPct val="50000"/>
                </a:spcBef>
              </a:pPr>
              <a:r>
                <a:rPr lang="en-US" altLang="zh-CN" sz="1500" b="1" i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r</a:t>
              </a:r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FAB99786-2B53-470A-853B-18314DF17C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3" y="1931"/>
              <a:ext cx="217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defTabSz="685800" eaLnBrk="0" hangingPunct="0">
                <a:spcBef>
                  <a:spcPct val="50000"/>
                </a:spcBef>
              </a:pPr>
              <a:r>
                <a:rPr lang="en-US" altLang="zh-CN" sz="1500" b="1" i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88361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D99F7-296F-422A-9089-2E7C9419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Division Operation (Cont.)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000E46-CC9F-4853-970F-4A8795C974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699542"/>
                <a:ext cx="8496944" cy="415846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Definition in terms of the basic algebra operation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be relations, and let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sz="1800" b="1" dirty="0">
                  <a:latin typeface="Comic Sans MS" panose="030F0702030302020204" pitchFamily="66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d>
                      <m:d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𝜫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  <m:d>
                      <m:d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1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To see why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simply reorders attributes of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altLang="zh-CN" sz="18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d>
                      <m:dPr>
                        <m:ctrlP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18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𝜫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altLang="zh-CN" sz="18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8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gives those tuples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such that for some tuple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𝒕𝒖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zh-CN" altLang="en-US" sz="1800" b="1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3000E46-CC9F-4853-970F-4A8795C974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699542"/>
                <a:ext cx="8496944" cy="4158461"/>
              </a:xfrm>
              <a:blipFill rotWithShape="1">
                <a:blip r:embed="rId2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3989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7570A-9597-4A8F-83D6-09F651E2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Assignment Operation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77D975-5F83-4F57-A7A4-E171EE283F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771550"/>
                <a:ext cx="8568952" cy="3888432"/>
              </a:xfrm>
            </p:spPr>
            <p:txBody>
              <a:bodyPr/>
              <a:lstStyle/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The assignment operation 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) provides a convenient way to express complex queries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Write query as a sequential program consisting of</a:t>
                </a:r>
              </a:p>
              <a:p>
                <a:pPr lvl="2"/>
                <a:r>
                  <a:rPr lang="en-US" altLang="zh-CN" sz="1600" dirty="0">
                    <a:latin typeface="Comic Sans MS" panose="030F0702030302020204" pitchFamily="66" charset="0"/>
                  </a:rPr>
                  <a:t>a series of assignments </a:t>
                </a:r>
              </a:p>
              <a:p>
                <a:pPr lvl="2"/>
                <a:r>
                  <a:rPr lang="en-US" altLang="zh-CN" sz="1600" dirty="0">
                    <a:latin typeface="Comic Sans MS" panose="030F0702030302020204" pitchFamily="66" charset="0"/>
                  </a:rPr>
                  <a:t>followed by an expression whose value is displayed as a result of the query</a:t>
                </a: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Assignment must be made to a temporary relation variable</a:t>
                </a:r>
              </a:p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Example: write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as: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𝒕𝒆𝒎𝒑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𝒕𝒆𝒎𝒑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𝒕𝒆𝒎𝒑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</m:sSub>
                    <m:d>
                      <m:d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𝒓𝒆𝒔𝒖𝒍𝒕</m:t>
                    </m:r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𝒕𝒆𝒎𝒑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𝒕𝒆𝒎𝒑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6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The result to the right of the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is assigned to the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relation variable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on the left of the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A77D975-5F83-4F57-A7A4-E171EE283F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771550"/>
                <a:ext cx="8568952" cy="3888432"/>
              </a:xfrm>
              <a:blipFill rotWithShape="1">
                <a:blip r:embed="rId2"/>
                <a:stretch>
                  <a:fillRect l="-996" t="-2041" r="-1138" b="-2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52712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7E0A1-3BA2-420E-9689-C8A6657B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Example Queries (6)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4EF4EB-E878-4DA1-9B62-D436394967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89553"/>
                <a:ext cx="8712968" cy="3805070"/>
              </a:xfrm>
            </p:spPr>
            <p:txBody>
              <a:bodyPr/>
              <a:lstStyle/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Find all the customers who have accounts from at least the “Downtown” and the “Uptown” branches</a:t>
                </a:r>
              </a:p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Query 1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𝑪𝑵</m:t>
                        </m:r>
                      </m:sub>
                    </m:sSub>
                    <m:d>
                      <m:d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𝑩𝑵</m:t>
                            </m:r>
                            <m: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="</m:t>
                            </m:r>
                            <m: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/>
                              </a:rPr>
                              <m:t>𝑫𝒐𝒘𝒏𝒕𝒐𝒘𝒏</m:t>
                            </m:r>
                            <m: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"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𝒅𝒆𝒑𝒐𝒔𝒊𝒕𝒐𝒓</m:t>
                            </m:r>
                            <m: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 ⋈ </m:t>
                            </m:r>
                            <m:r>
                              <a:rPr lang="en-US" altLang="zh-CN" sz="16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𝒂𝒄𝒄𝒐𝒖𝒏𝒕</m:t>
                            </m:r>
                          </m:e>
                        </m:d>
                      </m:e>
                    </m:d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 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𝑪𝑵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𝑩𝑵</m:t>
                        </m:r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="</m:t>
                        </m:r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𝑼𝒑𝒕𝒐𝒘𝒏</m:t>
                        </m:r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"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𝒅𝒆𝒑𝒐𝒔𝒊𝒕𝒐𝒓</m:t>
                    </m:r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⋈ </m:t>
                    </m:r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𝒂𝒄𝒄𝒐𝒖𝒏𝒕</m:t>
                    </m:r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16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altLang="zh-CN" sz="1600" dirty="0">
                    <a:latin typeface="Comic Sans MS" panose="030F0702030302020204" pitchFamily="66" charset="0"/>
                  </a:rPr>
                  <a:t>where CN denotes </a:t>
                </a:r>
                <a:r>
                  <a:rPr lang="en-US" altLang="zh-CN" sz="1600" dirty="0" err="1">
                    <a:latin typeface="Comic Sans MS" panose="030F0702030302020204" pitchFamily="66" charset="0"/>
                  </a:rPr>
                  <a:t>customer_name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 and BN denotes </a:t>
                </a:r>
                <a:r>
                  <a:rPr lang="en-US" altLang="zh-CN" sz="1600" dirty="0" err="1">
                    <a:latin typeface="Comic Sans MS" panose="030F0702030302020204" pitchFamily="66" charset="0"/>
                  </a:rPr>
                  <a:t>branch_name</a:t>
                </a: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Query 2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𝒄𝒖𝒔𝒕𝒐𝒎𝒆𝒓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𝒏𝒂𝒎𝒆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𝒃𝒓𝒂𝒏𝒄𝒉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𝒏𝒂𝒎𝒆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𝒅𝒆𝒑𝒐𝒔𝒊𝒕𝒐𝒓</m:t>
                    </m:r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 ⋈ </m:t>
                    </m:r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𝒂𝒄𝒄𝒐𝒖𝒏𝒕</m:t>
                    </m:r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)÷</m:t>
                    </m:r>
                    <m:sSub>
                      <m:sSubPr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𝒕𝒆𝒎𝒑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𝒃𝒓𝒂𝒏𝒄𝒉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𝒏𝒂𝒎𝒆</m:t>
                        </m:r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b="1" dirty="0">
                        <a:solidFill>
                          <a:srgbClr val="3333FF"/>
                        </a:solidFill>
                        <a:latin typeface="Comic Sans MS" panose="030F0702030302020204" pitchFamily="66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6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“</m:t>
                            </m:r>
                            <m:r>
                              <a:rPr lang="en-US" altLang="zh-CN" sz="16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𝑫𝒐𝒘𝒏𝒕𝒐𝒘𝒏</m:t>
                            </m:r>
                            <m:r>
                              <a:rPr lang="en-US" altLang="zh-CN" sz="16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”</m:t>
                            </m:r>
                          </m:e>
                        </m:d>
                        <m:r>
                          <a:rPr lang="en-US" altLang="zh-CN" sz="16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altLang="zh-CN" sz="16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“</m:t>
                            </m:r>
                            <m:r>
                              <a:rPr lang="en-US" altLang="zh-CN" sz="16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𝑼𝒑𝒕𝒐𝒘𝒏</m:t>
                            </m:r>
                            <m:r>
                              <a:rPr lang="en-US" altLang="zh-CN" sz="1600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”</m:t>
                            </m:r>
                          </m:e>
                        </m:d>
                      </m:e>
                    </m:d>
                    <m:r>
                      <a:rPr lang="en-US" altLang="zh-CN" sz="1600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altLang="zh-CN" sz="1600" dirty="0">
                    <a:latin typeface="Comic Sans MS" panose="030F0702030302020204" pitchFamily="66" charset="0"/>
                  </a:rPr>
                  <a:t>Note that Query2 uses a constant relation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D4EF4EB-E878-4DA1-9B62-D436394967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89553"/>
                <a:ext cx="8712968" cy="3805070"/>
              </a:xfrm>
              <a:blipFill rotWithShape="1">
                <a:blip r:embed="rId2"/>
                <a:stretch>
                  <a:fillRect l="-979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46816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B2808-172A-45C9-8865-7599D43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Example Queries (7)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6AEDE7-475F-473A-8B28-6230CCC4B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Find all customers who have an account at all branches located in Shanghai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𝒄𝒖𝒔𝒕𝒐𝒎𝒆𝒓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𝒏𝒂𝒎𝒆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𝒃𝒓𝒂𝒏𝒄𝒉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𝒏𝒂𝒎𝒆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𝒅𝒆𝒑𝒐𝒔𝒊𝒕𝒐𝒓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 ⋈ 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𝒂𝒄𝒄𝒐𝒖𝒏𝒕</m:t>
                        </m:r>
                      </m:e>
                    </m:d>
                    <m:r>
                      <a:rPr lang="en-US" altLang="zh-CN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𝒃𝒓𝒂𝒏𝒄𝒉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𝒏𝒂𝒎𝒆</m:t>
                        </m:r>
                      </m:sub>
                    </m:sSub>
                    <m:r>
                      <a:rPr lang="en-US" altLang="zh-CN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𝒃𝒓𝒂𝒏𝒄𝒉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𝒄𝒊𝒕𝒚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="</m:t>
                        </m:r>
                        <m:r>
                          <a:rPr lang="en-US" altLang="zh-CN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𝑺𝒉𝒂𝒏𝒈𝒉𝒂𝒊</m:t>
                        </m:r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"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𝒃𝒓𝒂𝒏𝒄𝒉</m:t>
                        </m:r>
                      </m:e>
                    </m:d>
                    <m:r>
                      <a:rPr lang="en-US" altLang="zh-CN" b="1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i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zh-CN" altLang="en-US" sz="18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6AEDE7-475F-473A-8B28-6230CCC4B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07602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5C950-F88E-4B69-AF21-E8D77FF4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Extended Relational Algebra Operations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1335BF-0672-4D16-9A38-472A62075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Generalized Projection</a:t>
            </a:r>
            <a:r>
              <a:rPr lang="zh-CN" altLang="en-US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（广义投影）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Aggregate Functions </a:t>
            </a:r>
            <a:r>
              <a:rPr lang="zh-CN" altLang="en-US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（聚合函数）</a:t>
            </a:r>
          </a:p>
        </p:txBody>
      </p:sp>
    </p:spTree>
    <p:extLst>
      <p:ext uri="{BB962C8B-B14F-4D97-AF65-F5344CB8AC3E}">
        <p14:creationId xmlns:p14="http://schemas.microsoft.com/office/powerpoint/2010/main" val="188136278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1F6CC-06E7-46E3-BD2E-C45C4B77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Generalized Projection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CCF421E-E2BC-446D-8942-E292E148CA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450" y="627534"/>
                <a:ext cx="8568952" cy="312667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Extends the projection operation by allowing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arithmetic functions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to be used in the projection 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sSub>
                          <m:sSubPr>
                            <m:ctrlPr>
                              <a:rPr lang="el-GR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sub>
                    </m:sSub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is any relational-algebra expression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is a 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arithmetic expression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involving 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constants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 and 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attributes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 in the schema of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sz="18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Given relation </a:t>
                </a:r>
                <a:r>
                  <a:rPr lang="en-US" altLang="zh-CN" sz="2000" i="1" dirty="0" err="1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credit_info</a:t>
                </a:r>
                <a:r>
                  <a:rPr lang="en-US" altLang="zh-CN" sz="2000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 err="1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customer_name</a:t>
                </a:r>
                <a:r>
                  <a:rPr lang="en-US" altLang="zh-CN" sz="2000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limit, </a:t>
                </a:r>
                <a:r>
                  <a:rPr lang="en-US" altLang="zh-CN" sz="2000" i="1" dirty="0" err="1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credit_balance</a:t>
                </a:r>
                <a:r>
                  <a:rPr lang="en-US" altLang="zh-CN" sz="2000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, find how much more each person can spend: 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𝒄𝒖𝒔𝒕𝒐𝒎𝒆𝒓</m:t>
                        </m:r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𝒏𝒂𝒎𝒆</m:t>
                        </m:r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𝒍𝒊𝒎𝒊𝒕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𝒄𝒓𝒆𝒅𝒊𝒕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𝒃𝒂𝒍𝒂𝒏𝒄𝒆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𝒄𝒓𝒆𝒅𝒊𝒕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𝒊𝒏𝒇𝒐</m:t>
                    </m:r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b="1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CF421E-E2BC-446D-8942-E292E148C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450" y="627534"/>
                <a:ext cx="8568952" cy="3126672"/>
              </a:xfrm>
              <a:blipFill rotWithShape="1">
                <a:blip r:embed="rId2"/>
                <a:stretch>
                  <a:fillRect l="-996" b="-26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26217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0EFDD-EABD-478F-B0F7-A9846331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Aggregate Functions and Operations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DC23AB-2A4A-4AE7-866A-06B3AC29D5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89553"/>
                <a:ext cx="8568952" cy="4302478"/>
              </a:xfrm>
            </p:spPr>
            <p:txBody>
              <a:bodyPr/>
              <a:lstStyle/>
              <a:p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Aggregation function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takes a collection of values and returns a single value as a result</a:t>
                </a:r>
                <a:endParaRPr lang="en-US" altLang="zh-CN" dirty="0">
                  <a:latin typeface="Comic Sans MS" panose="030F0702030302020204" pitchFamily="66" charset="0"/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avg:</a:t>
                </a:r>
                <a:r>
                  <a:rPr lang="en-US" altLang="zh-CN" sz="18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 average value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min:</a:t>
                </a:r>
                <a:r>
                  <a:rPr lang="en-US" altLang="zh-CN" sz="18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 minimum value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max:  </a:t>
                </a:r>
                <a:r>
                  <a:rPr lang="en-US" altLang="zh-CN" sz="18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maximum value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sum:  </a:t>
                </a:r>
                <a:r>
                  <a:rPr lang="en-US" altLang="zh-CN" sz="18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sum of values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count:  </a:t>
                </a:r>
                <a:r>
                  <a:rPr lang="en-US" altLang="zh-CN" sz="18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number of values</a:t>
                </a:r>
              </a:p>
              <a:p>
                <a:r>
                  <a:rPr lang="en-US" altLang="zh-CN" sz="20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Aggregate operation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in relational algebra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/>
                          <m:sub>
                            <m:sSub>
                              <m:sSubPr>
                                <m:ctrlP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1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altLang="zh-CN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1" dirty="0">
                  <a:latin typeface="Comic Sans MS" panose="030F0702030302020204" pitchFamily="66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1600" dirty="0">
                    <a:latin typeface="Comic Sans MS" panose="030F0702030302020204" pitchFamily="66" charset="0"/>
                  </a:rPr>
                  <a:t> is any relational-algebra expression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Comic Sans MS" panose="030F0702030302020204" pitchFamily="66" charset="0"/>
                  </a:rPr>
                  <a:t> is a list of attributes on which to group (can be empty)</a:t>
                </a:r>
              </a:p>
              <a:p>
                <a:pPr lvl="2"/>
                <a:r>
                  <a:rPr lang="en-US" altLang="zh-CN" sz="1600" dirty="0">
                    <a:latin typeface="Comic Sans MS" panose="030F0702030302020204" pitchFamily="66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is an aggregate function</a:t>
                </a:r>
              </a:p>
              <a:p>
                <a:pPr lvl="2"/>
                <a:r>
                  <a:rPr lang="en-US" altLang="zh-CN" sz="1600" dirty="0">
                    <a:latin typeface="Comic Sans MS" panose="030F0702030302020204" pitchFamily="66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600" dirty="0">
                    <a:latin typeface="Comic Sans MS" panose="030F0702030302020204" pitchFamily="66" charset="0"/>
                  </a:rPr>
                  <a:t>is an attribute name</a:t>
                </a:r>
                <a:endParaRPr lang="zh-CN" alt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DC23AB-2A4A-4AE7-866A-06B3AC29D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89553"/>
                <a:ext cx="8568952" cy="4302478"/>
              </a:xfrm>
              <a:blipFill rotWithShape="1">
                <a:blip r:embed="rId2"/>
                <a:stretch>
                  <a:fillRect l="-996" t="-1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81514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C91FA-C77B-41B1-9DB4-43E4D9CF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Aggregate Operation – Example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594F9900-34C0-4B44-9FCA-09FDCACFFC8E}"/>
              </a:ext>
            </a:extLst>
          </p:cNvPr>
          <p:cNvGrpSpPr>
            <a:grpSpLocks/>
          </p:cNvGrpSpPr>
          <p:nvPr/>
        </p:nvGrpSpPr>
        <p:grpSpPr bwMode="auto">
          <a:xfrm>
            <a:off x="2189560" y="1328738"/>
            <a:ext cx="4218384" cy="1296591"/>
            <a:chOff x="879" y="980"/>
            <a:chExt cx="3543" cy="1089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366AFCBF-650D-4C7A-BB9F-54C3D82E0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980"/>
              <a:ext cx="275" cy="27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CEDA9C3-3062-4089-9DF6-FCFD4A4C5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980"/>
              <a:ext cx="276" cy="27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FC6F7C49-8BDC-4813-BD25-EE35D30EB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1291"/>
              <a:ext cx="275" cy="77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AE90054-4E8F-4E51-B9AC-4AEC92288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1291"/>
              <a:ext cx="276" cy="77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</a:t>
              </a:r>
            </a:p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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9F9F7E34-88B4-4984-B7E2-F88271754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980"/>
              <a:ext cx="275" cy="27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C</a:t>
              </a: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9F6DCA3D-303D-4349-8C2F-82C2BEC08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291"/>
              <a:ext cx="275" cy="77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7</a:t>
              </a:r>
            </a:p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7</a:t>
              </a:r>
            </a:p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3</a:t>
              </a:r>
            </a:p>
            <a:p>
              <a:pPr algn="ctr" defTabSz="685800" eaLnBrk="0" hangingPunct="0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10</a:t>
              </a: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D0B55910-75EB-4BE5-A3D9-8ED368C64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1021"/>
              <a:ext cx="551" cy="23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Sum(C)</a:t>
              </a:r>
              <a:endParaRPr lang="en-US" altLang="zh-CN" sz="1200">
                <a:solidFill>
                  <a:srgbClr val="000000"/>
                </a:solidFill>
                <a:latin typeface="Comic Sans MS" pitchFamily="66" charset="0"/>
                <a:ea typeface="宋体" pitchFamily="2" charset="-122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2840BCE5-750E-4D44-AAA1-5A0C86FC7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1294"/>
              <a:ext cx="551" cy="23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0" hangingPunct="0">
                <a:spcBef>
                  <a:spcPct val="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27</a:t>
              </a: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DE9F7CD2-8559-46C1-BDC8-DE8C1D007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" y="1012"/>
              <a:ext cx="94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hangingPunct="0">
                <a:spcBef>
                  <a:spcPct val="35000"/>
                </a:spcBef>
                <a:buClr>
                  <a:srgbClr val="000000"/>
                </a:buClr>
                <a:buSzPct val="90000"/>
              </a:pPr>
              <a:r>
                <a:rPr kumimoji="1" lang="en-US" altLang="zh-CN" sz="135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rPr>
                <a:t>Relation </a:t>
              </a:r>
              <a:r>
                <a:rPr kumimoji="1" lang="en-US" altLang="zh-CN" sz="1350" b="1" i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r </a:t>
              </a:r>
              <a:r>
                <a:rPr kumimoji="1" lang="en-US" altLang="zh-CN" sz="1350" b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: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AFCF638-349D-4E9D-BA4D-60CACEB27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1" y="1023"/>
              <a:ext cx="93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 eaLnBrk="0" hangingPunct="0">
                <a:spcBef>
                  <a:spcPct val="35000"/>
                </a:spcBef>
                <a:buClr>
                  <a:srgbClr val="000000"/>
                </a:buClr>
              </a:pPr>
              <a:r>
                <a:rPr kumimoji="1" lang="en-US" altLang="zh-CN" sz="1350" b="1" i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  <a:sym typeface="Symbol" pitchFamily="18" charset="2"/>
                </a:rPr>
                <a:t>g</a:t>
              </a:r>
              <a:r>
                <a:rPr kumimoji="1" lang="en-US" altLang="zh-CN" sz="1350" b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 </a:t>
              </a:r>
              <a:r>
                <a:rPr kumimoji="1" lang="en-US" altLang="zh-CN" sz="1350" b="1" baseline="-25000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sum(c) </a:t>
              </a:r>
              <a:r>
                <a:rPr kumimoji="1" lang="en-US" altLang="zh-CN" sz="1350" b="1">
                  <a:solidFill>
                    <a:srgbClr val="3333FF"/>
                  </a:solidFill>
                  <a:latin typeface="Comic Sans MS" pitchFamily="66" charset="0"/>
                  <a:ea typeface="宋体" pitchFamily="2" charset="-122"/>
                </a:rPr>
                <a:t>(r) :</a:t>
              </a:r>
            </a:p>
          </p:txBody>
        </p:sp>
      </p:grpSp>
      <p:grpSp>
        <p:nvGrpSpPr>
          <p:cNvPr id="15" name="Group 38">
            <a:extLst>
              <a:ext uri="{FF2B5EF4-FFF2-40B4-BE49-F238E27FC236}">
                <a16:creationId xmlns:a16="http://schemas.microsoft.com/office/drawing/2014/main" id="{0F99263E-3985-45C4-AE26-0697BC08B284}"/>
              </a:ext>
            </a:extLst>
          </p:cNvPr>
          <p:cNvGrpSpPr>
            <a:grpSpLocks/>
          </p:cNvGrpSpPr>
          <p:nvPr/>
        </p:nvGrpSpPr>
        <p:grpSpPr bwMode="auto">
          <a:xfrm>
            <a:off x="1604962" y="2842023"/>
            <a:ext cx="6291263" cy="1620440"/>
            <a:chOff x="207" y="2477"/>
            <a:chExt cx="5284" cy="1361"/>
          </a:xfrm>
        </p:grpSpPr>
        <p:grpSp>
          <p:nvGrpSpPr>
            <p:cNvPr id="16" name="Group 35">
              <a:extLst>
                <a:ext uri="{FF2B5EF4-FFF2-40B4-BE49-F238E27FC236}">
                  <a16:creationId xmlns:a16="http://schemas.microsoft.com/office/drawing/2014/main" id="{60D3A55A-78E0-4CBD-87EF-F30A61C92E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" y="2794"/>
              <a:ext cx="2870" cy="1044"/>
              <a:chOff x="277" y="2794"/>
              <a:chExt cx="2870" cy="1044"/>
            </a:xfrm>
          </p:grpSpPr>
          <p:sp>
            <p:nvSpPr>
              <p:cNvPr id="25" name="Rectangle 16">
                <a:extLst>
                  <a:ext uri="{FF2B5EF4-FFF2-40B4-BE49-F238E27FC236}">
                    <a16:creationId xmlns:a16="http://schemas.microsoft.com/office/drawing/2014/main" id="{6774A75C-5D2F-4284-B988-A3F2AA8E5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" y="2794"/>
                <a:ext cx="861" cy="169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 i="1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branch_name</a:t>
                </a:r>
              </a:p>
            </p:txBody>
          </p:sp>
          <p:sp>
            <p:nvSpPr>
              <p:cNvPr id="26" name="Rectangle 17">
                <a:extLst>
                  <a:ext uri="{FF2B5EF4-FFF2-40B4-BE49-F238E27FC236}">
                    <a16:creationId xmlns:a16="http://schemas.microsoft.com/office/drawing/2014/main" id="{6C524BA7-DCE7-4DEC-BAFA-E35E9C52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2794"/>
                <a:ext cx="984" cy="169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 i="1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account_number</a:t>
                </a:r>
                <a:endParaRPr lang="en-US" altLang="zh-CN" sz="1200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endParaRPr>
              </a:p>
            </p:txBody>
          </p:sp>
          <p:sp>
            <p:nvSpPr>
              <p:cNvPr id="27" name="Rectangle 18">
                <a:extLst>
                  <a:ext uri="{FF2B5EF4-FFF2-40B4-BE49-F238E27FC236}">
                    <a16:creationId xmlns:a16="http://schemas.microsoft.com/office/drawing/2014/main" id="{71D3754E-BFF9-4936-BEB6-26B7A7901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794"/>
                <a:ext cx="902" cy="169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 i="1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balance</a:t>
                </a:r>
              </a:p>
            </p:txBody>
          </p:sp>
          <p:sp>
            <p:nvSpPr>
              <p:cNvPr id="28" name="Rectangle 19">
                <a:extLst>
                  <a:ext uri="{FF2B5EF4-FFF2-40B4-BE49-F238E27FC236}">
                    <a16:creationId xmlns:a16="http://schemas.microsoft.com/office/drawing/2014/main" id="{BCB9C3E4-A8B6-4B73-A220-1FA5FBB1F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" y="3034"/>
                <a:ext cx="861" cy="80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Perryridge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Perryridge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Brighton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Brighton</a:t>
                </a:r>
              </a:p>
              <a:p>
                <a:pPr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Redwood</a:t>
                </a:r>
              </a:p>
            </p:txBody>
          </p:sp>
          <p:sp>
            <p:nvSpPr>
              <p:cNvPr id="29" name="Rectangle 20">
                <a:extLst>
                  <a:ext uri="{FF2B5EF4-FFF2-40B4-BE49-F238E27FC236}">
                    <a16:creationId xmlns:a16="http://schemas.microsoft.com/office/drawing/2014/main" id="{47866DF1-E021-444D-9102-DF3ECE165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3034"/>
                <a:ext cx="984" cy="80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A-102</a:t>
                </a:r>
              </a:p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A-201</a:t>
                </a:r>
              </a:p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A-217</a:t>
                </a:r>
              </a:p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A-215</a:t>
                </a:r>
              </a:p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A-222</a:t>
                </a:r>
              </a:p>
            </p:txBody>
          </p:sp>
          <p:sp>
            <p:nvSpPr>
              <p:cNvPr id="30" name="Rectangle 21">
                <a:extLst>
                  <a:ext uri="{FF2B5EF4-FFF2-40B4-BE49-F238E27FC236}">
                    <a16:creationId xmlns:a16="http://schemas.microsoft.com/office/drawing/2014/main" id="{7B16F0BD-234A-42F3-A466-975755C72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034"/>
                <a:ext cx="902" cy="80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400</a:t>
                </a:r>
              </a:p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900</a:t>
                </a:r>
              </a:p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750</a:t>
                </a:r>
              </a:p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750</a:t>
                </a:r>
              </a:p>
              <a:p>
                <a:pPr algn="ctr" defTabSz="685800" eaLnBrk="0" hangingPunct="0">
                  <a:spcBef>
                    <a:spcPct val="0"/>
                  </a:spcBef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rPr>
                  <a:t>700</a:t>
                </a:r>
                <a:endParaRPr lang="en-US" altLang="zh-CN" sz="1200" i="1">
                  <a:solidFill>
                    <a:srgbClr val="000000"/>
                  </a:solidFill>
                  <a:latin typeface="Comic Sans MS" pitchFamily="66" charset="0"/>
                  <a:ea typeface="宋体" pitchFamily="2" charset="-122"/>
                </a:endParaRPr>
              </a:p>
            </p:txBody>
          </p:sp>
        </p:grp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F7213DC-089E-4C8E-9F5E-B101FC029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477"/>
              <a:ext cx="321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0" hangingPunct="0">
                <a:spcBef>
                  <a:spcPct val="35000"/>
                </a:spcBef>
                <a:buClr>
                  <a:srgbClr val="000000"/>
                </a:buClr>
                <a:buSzPct val="90000"/>
              </a:pPr>
              <a:r>
                <a:rPr kumimoji="1" lang="en-US" altLang="zh-CN" sz="1350" dirty="0">
                  <a:solidFill>
                    <a:srgbClr val="000000"/>
                  </a:solidFill>
                  <a:latin typeface="+mn-lt"/>
                  <a:ea typeface="宋体" pitchFamily="2" charset="-122"/>
                </a:rPr>
                <a:t>Relation account  grouped by </a:t>
              </a:r>
              <a:r>
                <a:rPr kumimoji="1" lang="en-US" altLang="zh-CN" sz="1350" b="1" i="1" dirty="0" err="1">
                  <a:solidFill>
                    <a:srgbClr val="3333FF"/>
                  </a:solidFill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branch_name</a:t>
              </a:r>
              <a:r>
                <a:rPr kumimoji="1" lang="en-US" altLang="zh-CN" sz="1350" dirty="0">
                  <a:solidFill>
                    <a:srgbClr val="000000"/>
                  </a:solidFill>
                  <a:latin typeface="+mn-lt"/>
                  <a:ea typeface="宋体" pitchFamily="2" charset="-122"/>
                </a:rPr>
                <a:t>:</a:t>
              </a:r>
            </a:p>
          </p:txBody>
        </p:sp>
        <p:grpSp>
          <p:nvGrpSpPr>
            <p:cNvPr id="18" name="Group 37">
              <a:extLst>
                <a:ext uri="{FF2B5EF4-FFF2-40B4-BE49-F238E27FC236}">
                  <a16:creationId xmlns:a16="http://schemas.microsoft.com/office/drawing/2014/main" id="{136EBFD3-7CBA-4B30-870B-A0BA3C09BF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2614"/>
              <a:ext cx="2157" cy="1104"/>
              <a:chOff x="3606" y="2734"/>
              <a:chExt cx="2157" cy="1104"/>
            </a:xfrm>
          </p:grpSpPr>
          <p:grpSp>
            <p:nvGrpSpPr>
              <p:cNvPr id="19" name="Group 36">
                <a:extLst>
                  <a:ext uri="{FF2B5EF4-FFF2-40B4-BE49-F238E27FC236}">
                    <a16:creationId xmlns:a16="http://schemas.microsoft.com/office/drawing/2014/main" id="{7FA978D6-7C03-4CC4-8FD7-050447AC72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8" y="3115"/>
                <a:ext cx="1766" cy="723"/>
                <a:chOff x="3678" y="3115"/>
                <a:chExt cx="1766" cy="723"/>
              </a:xfrm>
            </p:grpSpPr>
            <p:sp>
              <p:nvSpPr>
                <p:cNvPr id="21" name="Rectangle 22">
                  <a:extLst>
                    <a:ext uri="{FF2B5EF4-FFF2-40B4-BE49-F238E27FC236}">
                      <a16:creationId xmlns:a16="http://schemas.microsoft.com/office/drawing/2014/main" id="{261BEA37-9054-4DB3-BA1E-4A6C21140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8" y="3115"/>
                  <a:ext cx="846" cy="176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800" eaLnBrk="0" hangingPunct="0">
                    <a:spcBef>
                      <a:spcPct val="0"/>
                    </a:spcBef>
                  </a:pPr>
                  <a:r>
                    <a:rPr lang="en-US" altLang="zh-CN" sz="1200" i="1">
                      <a:solidFill>
                        <a:srgbClr val="000000"/>
                      </a:solidFill>
                      <a:latin typeface="Comic Sans MS" pitchFamily="66" charset="0"/>
                      <a:ea typeface="宋体" pitchFamily="2" charset="-122"/>
                    </a:rPr>
                    <a:t>branch_name</a:t>
                  </a:r>
                </a:p>
              </p:txBody>
            </p:sp>
            <p:sp>
              <p:nvSpPr>
                <p:cNvPr id="22" name="Rectangle 23">
                  <a:extLst>
                    <a:ext uri="{FF2B5EF4-FFF2-40B4-BE49-F238E27FC236}">
                      <a16:creationId xmlns:a16="http://schemas.microsoft.com/office/drawing/2014/main" id="{9471FDFA-8F9F-44FC-99A4-DB8F2BC2E1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8" y="3115"/>
                  <a:ext cx="886" cy="176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800" eaLnBrk="0" hangingPunct="0">
                    <a:spcBef>
                      <a:spcPct val="0"/>
                    </a:spcBef>
                  </a:pPr>
                  <a:r>
                    <a:rPr lang="en-US" altLang="zh-CN" sz="1200" i="1">
                      <a:solidFill>
                        <a:srgbClr val="000000"/>
                      </a:solidFill>
                      <a:latin typeface="Comic Sans MS" pitchFamily="66" charset="0"/>
                      <a:ea typeface="宋体" pitchFamily="2" charset="-122"/>
                    </a:rPr>
                    <a:t>balance</a:t>
                  </a:r>
                </a:p>
              </p:txBody>
            </p:sp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89C96D3D-D4A2-4FB6-8212-6B0C5605A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8" y="3355"/>
                  <a:ext cx="846" cy="483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hangingPunct="0">
                    <a:spcBef>
                      <a:spcPct val="0"/>
                    </a:spcBef>
                  </a:pPr>
                  <a:r>
                    <a:rPr lang="en-US" altLang="zh-CN" sz="1200">
                      <a:solidFill>
                        <a:srgbClr val="000000"/>
                      </a:solidFill>
                      <a:latin typeface="Comic Sans MS" pitchFamily="66" charset="0"/>
                      <a:ea typeface="宋体" pitchFamily="2" charset="-122"/>
                    </a:rPr>
                    <a:t>Perryridge</a:t>
                  </a:r>
                </a:p>
                <a:p>
                  <a:pPr defTabSz="685800" eaLnBrk="0" hangingPunct="0">
                    <a:spcBef>
                      <a:spcPct val="0"/>
                    </a:spcBef>
                  </a:pPr>
                  <a:r>
                    <a:rPr lang="en-US" altLang="zh-CN" sz="1200">
                      <a:solidFill>
                        <a:srgbClr val="000000"/>
                      </a:solidFill>
                      <a:latin typeface="Comic Sans MS" pitchFamily="66" charset="0"/>
                      <a:ea typeface="宋体" pitchFamily="2" charset="-122"/>
                    </a:rPr>
                    <a:t>Brighton</a:t>
                  </a:r>
                </a:p>
                <a:p>
                  <a:pPr defTabSz="685800" eaLnBrk="0" hangingPunct="0">
                    <a:spcBef>
                      <a:spcPct val="0"/>
                    </a:spcBef>
                  </a:pPr>
                  <a:r>
                    <a:rPr lang="en-US" altLang="zh-CN" sz="1200">
                      <a:solidFill>
                        <a:srgbClr val="000000"/>
                      </a:solidFill>
                      <a:latin typeface="Comic Sans MS" pitchFamily="66" charset="0"/>
                      <a:ea typeface="宋体" pitchFamily="2" charset="-122"/>
                    </a:rPr>
                    <a:t>Redwood</a:t>
                  </a:r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1C5CCC79-A0AD-4FCD-8BEF-7AC3536E12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8" y="3355"/>
                  <a:ext cx="886" cy="483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685800" eaLnBrk="0" hangingPunct="0">
                    <a:spcBef>
                      <a:spcPct val="0"/>
                    </a:spcBef>
                  </a:pPr>
                  <a:r>
                    <a:rPr lang="en-US" altLang="zh-CN" sz="1200">
                      <a:solidFill>
                        <a:srgbClr val="000000"/>
                      </a:solidFill>
                      <a:latin typeface="Comic Sans MS" pitchFamily="66" charset="0"/>
                      <a:ea typeface="宋体" pitchFamily="2" charset="-122"/>
                    </a:rPr>
                    <a:t>1300</a:t>
                  </a:r>
                </a:p>
                <a:p>
                  <a:pPr algn="ctr" defTabSz="685800" eaLnBrk="0" hangingPunct="0">
                    <a:spcBef>
                      <a:spcPct val="0"/>
                    </a:spcBef>
                  </a:pPr>
                  <a:r>
                    <a:rPr lang="en-US" altLang="zh-CN" sz="1200">
                      <a:solidFill>
                        <a:srgbClr val="000000"/>
                      </a:solidFill>
                      <a:latin typeface="Comic Sans MS" pitchFamily="66" charset="0"/>
                      <a:ea typeface="宋体" pitchFamily="2" charset="-122"/>
                    </a:rPr>
                    <a:t>1500</a:t>
                  </a:r>
                </a:p>
                <a:p>
                  <a:pPr algn="ctr" defTabSz="685800" eaLnBrk="0" hangingPunct="0">
                    <a:spcBef>
                      <a:spcPct val="0"/>
                    </a:spcBef>
                  </a:pPr>
                  <a:r>
                    <a:rPr lang="en-US" altLang="zh-CN" sz="1200">
                      <a:solidFill>
                        <a:srgbClr val="000000"/>
                      </a:solidFill>
                      <a:latin typeface="Comic Sans MS" pitchFamily="66" charset="0"/>
                      <a:ea typeface="宋体" pitchFamily="2" charset="-122"/>
                    </a:rPr>
                    <a:t>700</a:t>
                  </a:r>
                  <a:endParaRPr lang="en-US" altLang="zh-CN" sz="1200" i="1">
                    <a:solidFill>
                      <a:srgbClr val="000000"/>
                    </a:solidFill>
                    <a:latin typeface="Comic Sans MS" pitchFamily="66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20" name="Rectangle 31">
                <a:extLst>
                  <a:ext uri="{FF2B5EF4-FFF2-40B4-BE49-F238E27FC236}">
                    <a16:creationId xmlns:a16="http://schemas.microsoft.com/office/drawing/2014/main" id="{B11B321B-1533-4883-94C1-CE70B3C24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2734"/>
                <a:ext cx="2157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685800">
                  <a:spcBef>
                    <a:spcPct val="0"/>
                  </a:spcBef>
                </a:pPr>
                <a:r>
                  <a:rPr lang="en-US" altLang="zh-CN" sz="1500" b="1" i="1" baseline="-25000">
                    <a:solidFill>
                      <a:srgbClr val="0000FF"/>
                    </a:solidFill>
                    <a:latin typeface="Times New Roman" pitchFamily="18" charset="0"/>
                    <a:ea typeface="宋体" pitchFamily="2" charset="-122"/>
                  </a:rPr>
                  <a:t>branch_name</a:t>
                </a:r>
                <a:r>
                  <a:rPr lang="en-US" altLang="zh-CN" sz="1350" b="1">
                    <a:solidFill>
                      <a:srgbClr val="0000FF"/>
                    </a:solidFill>
                    <a:latin typeface="Times New Roman" pitchFamily="18" charset="0"/>
                    <a:ea typeface="宋体" pitchFamily="2" charset="-122"/>
                  </a:rPr>
                  <a:t> </a:t>
                </a:r>
                <a:r>
                  <a:rPr lang="en-US" altLang="zh-CN" sz="1350" b="1" i="1">
                    <a:solidFill>
                      <a:srgbClr val="0000FF"/>
                    </a:solidFill>
                    <a:latin typeface="Lucida Sans Unicode" pitchFamily="34" charset="0"/>
                    <a:ea typeface="宋体" pitchFamily="2" charset="-122"/>
                    <a:sym typeface="Symbol" pitchFamily="18" charset="2"/>
                  </a:rPr>
                  <a:t>g </a:t>
                </a:r>
                <a:r>
                  <a:rPr lang="en-US" altLang="zh-CN" sz="1500" b="1" i="1" baseline="-25000">
                    <a:solidFill>
                      <a:srgbClr val="0000FF"/>
                    </a:solidFill>
                    <a:latin typeface="Times New Roman" pitchFamily="18" charset="0"/>
                    <a:ea typeface="宋体" pitchFamily="2" charset="-122"/>
                    <a:sym typeface="Symbol" pitchFamily="18" charset="2"/>
                  </a:rPr>
                  <a:t>sum(balance)</a:t>
                </a:r>
                <a:r>
                  <a:rPr lang="en-US" altLang="zh-CN" sz="1350" b="1">
                    <a:solidFill>
                      <a:srgbClr val="0000FF"/>
                    </a:solidFill>
                    <a:latin typeface="Times New Roman" pitchFamily="18" charset="0"/>
                    <a:ea typeface="宋体" pitchFamily="2" charset="-122"/>
                    <a:sym typeface="Symbol" pitchFamily="18" charset="2"/>
                  </a:rPr>
                  <a:t> (</a:t>
                </a:r>
                <a:r>
                  <a:rPr lang="en-US" altLang="zh-CN" sz="1350" b="1" i="1">
                    <a:solidFill>
                      <a:srgbClr val="0000FF"/>
                    </a:solidFill>
                    <a:latin typeface="Times New Roman" pitchFamily="18" charset="0"/>
                    <a:ea typeface="宋体" pitchFamily="2" charset="-122"/>
                    <a:sym typeface="Symbol" pitchFamily="18" charset="2"/>
                  </a:rPr>
                  <a:t>account</a:t>
                </a:r>
                <a:r>
                  <a:rPr lang="en-US" altLang="zh-CN" sz="1350" b="1">
                    <a:solidFill>
                      <a:srgbClr val="0000FF"/>
                    </a:solidFill>
                    <a:latin typeface="Times New Roman" pitchFamily="18" charset="0"/>
                    <a:ea typeface="宋体" pitchFamily="2" charset="-122"/>
                    <a:sym typeface="Symbol" pitchFamily="18" charset="2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888212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A6AA5-D5F2-4B4A-B787-E13BF70D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Aggregate Functions (Cont.)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027FD-EC40-41F6-87BB-F278FEAD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Result of aggregation does not have a name</a:t>
            </a:r>
          </a:p>
          <a:p>
            <a:pPr lvl="1"/>
            <a:r>
              <a:rPr lang="en-US" altLang="zh-CN" sz="1800" dirty="0">
                <a:latin typeface="Comic Sans MS" panose="030F0702030302020204" pitchFamily="66" charset="0"/>
              </a:rPr>
              <a:t>Can use rename operation to give it a name</a:t>
            </a:r>
          </a:p>
          <a:p>
            <a:pPr lvl="1"/>
            <a:r>
              <a:rPr lang="en-US" altLang="zh-CN" sz="1800" dirty="0">
                <a:latin typeface="Comic Sans MS" panose="030F0702030302020204" pitchFamily="66" charset="0"/>
              </a:rPr>
              <a:t>For convenience, we permit renaming as part of aggregate operation</a:t>
            </a:r>
          </a:p>
          <a:p>
            <a:pPr marL="0" indent="0">
              <a:buNone/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A0E882-089B-44D5-B9EB-3AEE69ED3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2067694"/>
            <a:ext cx="5688632" cy="415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685800" eaLnBrk="0" hangingPunct="0">
              <a:spcBef>
                <a:spcPct val="0"/>
              </a:spcBef>
              <a:defRPr/>
            </a:pPr>
            <a:r>
              <a:rPr lang="en-US" altLang="zh-CN" sz="2100" b="1" i="1" baseline="-25000" dirty="0" err="1">
                <a:solidFill>
                  <a:srgbClr val="3333FF"/>
                </a:solidFill>
                <a:latin typeface="Comic Sans MS" pitchFamily="66" charset="0"/>
              </a:rPr>
              <a:t>branch_name</a:t>
            </a:r>
            <a:r>
              <a:rPr lang="en-US" altLang="zh-CN" sz="1800" b="1" dirty="0">
                <a:solidFill>
                  <a:srgbClr val="3333FF"/>
                </a:solidFill>
                <a:latin typeface="Comic Sans MS" pitchFamily="66" charset="0"/>
              </a:rPr>
              <a:t> </a:t>
            </a:r>
            <a:r>
              <a:rPr lang="en-US" altLang="zh-CN" sz="1800" b="1" i="1" dirty="0">
                <a:solidFill>
                  <a:srgbClr val="3333FF"/>
                </a:solidFill>
                <a:latin typeface="Comic Sans MS" pitchFamily="66" charset="0"/>
                <a:sym typeface="Symbol" pitchFamily="18" charset="2"/>
              </a:rPr>
              <a:t>g </a:t>
            </a:r>
            <a:r>
              <a:rPr lang="en-US" altLang="zh-CN" sz="2100" b="1" i="1" baseline="-25000" dirty="0">
                <a:solidFill>
                  <a:srgbClr val="3333FF"/>
                </a:solidFill>
                <a:latin typeface="Comic Sans MS" pitchFamily="66" charset="0"/>
                <a:sym typeface="Symbol" pitchFamily="18" charset="2"/>
              </a:rPr>
              <a:t>sum(balance) </a:t>
            </a:r>
            <a:r>
              <a:rPr lang="en-US" altLang="zh-CN" sz="2100" b="1" i="1" baseline="-25000" dirty="0">
                <a:solidFill>
                  <a:srgbClr val="FF0000"/>
                </a:solidFill>
                <a:latin typeface="Comic Sans MS" pitchFamily="66" charset="0"/>
                <a:sym typeface="Symbol" pitchFamily="18" charset="2"/>
              </a:rPr>
              <a:t>as </a:t>
            </a:r>
            <a:r>
              <a:rPr lang="en-US" altLang="zh-CN" sz="2100" b="1" i="1" baseline="-25000" dirty="0" err="1">
                <a:solidFill>
                  <a:srgbClr val="FF0000"/>
                </a:solidFill>
                <a:latin typeface="Comic Sans MS" pitchFamily="66" charset="0"/>
                <a:sym typeface="Symbol" pitchFamily="18" charset="2"/>
              </a:rPr>
              <a:t>sum_balance</a:t>
            </a:r>
            <a:r>
              <a:rPr lang="en-US" altLang="zh-CN" sz="2100" b="1" i="1" baseline="-25000" dirty="0">
                <a:solidFill>
                  <a:srgbClr val="FF0000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altLang="zh-CN" sz="1800" b="1" dirty="0">
                <a:solidFill>
                  <a:srgbClr val="3333FF"/>
                </a:solidFill>
                <a:latin typeface="Comic Sans MS" pitchFamily="66" charset="0"/>
                <a:sym typeface="Symbol" pitchFamily="18" charset="2"/>
              </a:rPr>
              <a:t>(</a:t>
            </a:r>
            <a:r>
              <a:rPr lang="en-US" altLang="zh-CN" sz="1800" b="1" i="1" dirty="0">
                <a:solidFill>
                  <a:srgbClr val="3333FF"/>
                </a:solidFill>
                <a:latin typeface="Comic Sans MS" pitchFamily="66" charset="0"/>
                <a:sym typeface="Symbol" pitchFamily="18" charset="2"/>
              </a:rPr>
              <a:t>account</a:t>
            </a:r>
            <a:r>
              <a:rPr lang="en-US" altLang="zh-CN" sz="1800" b="1" dirty="0">
                <a:solidFill>
                  <a:srgbClr val="3333FF"/>
                </a:solidFill>
                <a:latin typeface="Comic Sans MS" pitchFamily="66" charset="0"/>
                <a:sym typeface="Symbol" pitchFamily="18" charset="2"/>
              </a:rPr>
              <a:t>)</a:t>
            </a:r>
            <a:endParaRPr lang="en-US" altLang="zh-CN" sz="1800" b="1" dirty="0">
              <a:solidFill>
                <a:srgbClr val="3333FF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81709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3163E-0EEE-41BC-A193-9C75CD0B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Outline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7AADE-2B92-4DCF-8530-BCF73DF66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9581"/>
            <a:ext cx="8568952" cy="3535041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cs typeface="Times New Roman" pitchFamily="18" charset="0"/>
                <a:sym typeface="Wingdings" pitchFamily="2" charset="2"/>
              </a:rPr>
              <a:t> </a:t>
            </a:r>
            <a:r>
              <a:rPr lang="en-US" altLang="zh-CN" b="1">
                <a:solidFill>
                  <a:srgbClr val="FF0000"/>
                </a:solidFill>
                <a:latin typeface="Comic Sans MS" panose="030F0702030302020204" pitchFamily="66" charset="0"/>
              </a:rPr>
              <a:t>Structure </a:t>
            </a: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66" charset="0"/>
              </a:rPr>
              <a:t>of Relational Database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Database Schema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Keys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Schema Diagrams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Relational Query Languages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Relational Algebra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09895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73E2F-6F5C-4E58-A855-A2F396FC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Null Values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3F7AF9-70DB-4102-A0E8-28A372B6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69215"/>
            <a:ext cx="8568952" cy="380507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It is possible for tuples to have a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null</a:t>
            </a:r>
            <a:r>
              <a:rPr lang="en-US" altLang="zh-CN" sz="2000" dirty="0">
                <a:latin typeface="Comic Sans MS" panose="030F0702030302020204" pitchFamily="66" charset="0"/>
              </a:rPr>
              <a:t> value for some of their attributes</a:t>
            </a:r>
          </a:p>
          <a:p>
            <a:pPr lvl="1">
              <a:spcBef>
                <a:spcPts val="600"/>
              </a:spcBef>
            </a:pPr>
            <a:r>
              <a:rPr lang="en-US" altLang="zh-CN" sz="1800" dirty="0">
                <a:latin typeface="Comic Sans MS" panose="030F0702030302020204" pitchFamily="66" charset="0"/>
              </a:rPr>
              <a:t>null signifies an </a:t>
            </a:r>
            <a:r>
              <a:rPr lang="en-US" altLang="zh-CN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unknown value </a:t>
            </a:r>
            <a:r>
              <a:rPr lang="en-US" altLang="zh-CN" sz="1800" dirty="0">
                <a:latin typeface="Comic Sans MS" panose="030F0702030302020204" pitchFamily="66" charset="0"/>
              </a:rPr>
              <a:t>or that a value </a:t>
            </a:r>
            <a:r>
              <a:rPr lang="en-US" altLang="zh-CN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does not exist</a:t>
            </a:r>
            <a:endParaRPr lang="en-US" altLang="zh-CN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The result of </a:t>
            </a:r>
            <a:r>
              <a:rPr lang="en-US" altLang="zh-CN" sz="2000" dirty="0">
                <a:solidFill>
                  <a:srgbClr val="3333FF"/>
                </a:solidFill>
                <a:latin typeface="Comic Sans MS" panose="030F0702030302020204" pitchFamily="66" charset="0"/>
              </a:rPr>
              <a:t>any arithmetic expression </a:t>
            </a:r>
            <a:r>
              <a:rPr lang="en-US" altLang="zh-CN" sz="2000" dirty="0">
                <a:latin typeface="Comic Sans MS" panose="030F0702030302020204" pitchFamily="66" charset="0"/>
              </a:rPr>
              <a:t>involving null is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null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Aggregate functions simply </a:t>
            </a:r>
            <a:r>
              <a:rPr lang="en-US" altLang="zh-CN" sz="2000" dirty="0">
                <a:solidFill>
                  <a:srgbClr val="3333FF"/>
                </a:solidFill>
                <a:latin typeface="Comic Sans MS" panose="030F0702030302020204" pitchFamily="66" charset="0"/>
              </a:rPr>
              <a:t>ignore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null</a:t>
            </a:r>
            <a:r>
              <a:rPr lang="en-US" altLang="zh-CN" sz="2000" dirty="0">
                <a:latin typeface="Comic Sans MS" panose="030F0702030302020204" pitchFamily="66" charset="0"/>
              </a:rPr>
              <a:t> values</a:t>
            </a:r>
          </a:p>
          <a:p>
            <a:pPr lvl="1">
              <a:spcBef>
                <a:spcPts val="600"/>
              </a:spcBef>
            </a:pPr>
            <a:r>
              <a:rPr lang="en-US" altLang="zh-CN" sz="1600" dirty="0">
                <a:latin typeface="Comic Sans MS" panose="030F0702030302020204" pitchFamily="66" charset="0"/>
              </a:rPr>
              <a:t>Is an arbitrary decision?  Could have returned null as result instead?</a:t>
            </a:r>
          </a:p>
          <a:p>
            <a:pPr lvl="1">
              <a:spcBef>
                <a:spcPts val="600"/>
              </a:spcBef>
            </a:pPr>
            <a:r>
              <a:rPr lang="en-US" altLang="zh-CN" sz="1600" dirty="0">
                <a:latin typeface="Comic Sans MS" panose="030F0702030302020204" pitchFamily="66" charset="0"/>
              </a:rPr>
              <a:t>We follow the semantics of SQL in its handling of null values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For duplicate elimination and grouping,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null</a:t>
            </a:r>
            <a:r>
              <a:rPr lang="en-US" altLang="zh-CN" sz="2000" dirty="0">
                <a:latin typeface="Comic Sans MS" panose="030F0702030302020204" pitchFamily="66" charset="0"/>
              </a:rPr>
              <a:t> is treated like any other value, and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two nulls </a:t>
            </a:r>
            <a:r>
              <a:rPr lang="en-US" altLang="zh-CN" sz="2000" dirty="0">
                <a:latin typeface="Comic Sans MS" panose="030F0702030302020204" pitchFamily="66" charset="0"/>
              </a:rPr>
              <a:t>are assumed to be the same</a:t>
            </a:r>
          </a:p>
          <a:p>
            <a:pPr lvl="1">
              <a:spcBef>
                <a:spcPts val="600"/>
              </a:spcBef>
            </a:pPr>
            <a:r>
              <a:rPr lang="en-US" altLang="zh-CN" sz="1600" dirty="0">
                <a:latin typeface="Comic Sans MS" panose="030F0702030302020204" pitchFamily="66" charset="0"/>
              </a:rPr>
              <a:t>Alternative: assume each null is different from each other</a:t>
            </a:r>
          </a:p>
          <a:p>
            <a:pPr lvl="1">
              <a:spcBef>
                <a:spcPts val="600"/>
              </a:spcBef>
            </a:pPr>
            <a:r>
              <a:rPr lang="en-US" altLang="zh-CN" sz="1600" dirty="0">
                <a:latin typeface="Comic Sans MS" panose="030F0702030302020204" pitchFamily="66" charset="0"/>
              </a:rPr>
              <a:t>Both are arbitrary decisions,  so we simply follow SQL</a:t>
            </a:r>
          </a:p>
          <a:p>
            <a:pPr marL="0" indent="0">
              <a:spcBef>
                <a:spcPts val="600"/>
              </a:spcBef>
              <a:buNone/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57450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2BD2B-6D10-4945-AC73-8D788D09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Null Values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2EAC7B-7E97-4FD7-9062-92637495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789553"/>
            <a:ext cx="9036496" cy="380507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Three-valued logic (</a:t>
            </a:r>
            <a:r>
              <a:rPr lang="zh-CN" altLang="en-US" sz="2000" dirty="0">
                <a:latin typeface="Comic Sans MS" panose="030F0702030302020204" pitchFamily="66" charset="0"/>
              </a:rPr>
              <a:t>三值逻辑</a:t>
            </a:r>
            <a:r>
              <a:rPr lang="en-US" altLang="zh-CN" sz="2000" dirty="0">
                <a:latin typeface="Comic Sans MS" panose="030F0702030302020204" pitchFamily="66" charset="0"/>
              </a:rPr>
              <a:t>) using the truth value unknown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OR:</a:t>
            </a:r>
            <a:r>
              <a:rPr lang="en-US" altLang="zh-CN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1800" dirty="0">
                <a:latin typeface="Comic Sans MS" panose="030F0702030302020204" pitchFamily="66" charset="0"/>
              </a:rPr>
              <a:t>(unknown or true</a:t>
            </a:r>
            <a:r>
              <a:rPr lang="en-US" altLang="zh-CN" sz="1800">
                <a:latin typeface="Comic Sans MS" panose="030F0702030302020204" pitchFamily="66" charset="0"/>
              </a:rPr>
              <a:t>)           = </a:t>
            </a:r>
            <a:r>
              <a:rPr lang="en-US" altLang="zh-CN" sz="1800" dirty="0">
                <a:latin typeface="Comic Sans MS" panose="030F0702030302020204" pitchFamily="66" charset="0"/>
              </a:rPr>
              <a:t>true, </a:t>
            </a:r>
            <a:br>
              <a:rPr lang="en-US" altLang="zh-CN" sz="1800" dirty="0">
                <a:latin typeface="Comic Sans MS" panose="030F0702030302020204" pitchFamily="66" charset="0"/>
              </a:rPr>
            </a:br>
            <a:r>
              <a:rPr lang="en-US" altLang="zh-CN" sz="1800" dirty="0">
                <a:latin typeface="Comic Sans MS" panose="030F0702030302020204" pitchFamily="66" charset="0"/>
              </a:rPr>
              <a:t>       (unknown or false</a:t>
            </a:r>
            <a:r>
              <a:rPr lang="en-US" altLang="zh-CN" sz="1800">
                <a:latin typeface="Comic Sans MS" panose="030F0702030302020204" pitchFamily="66" charset="0"/>
              </a:rPr>
              <a:t>)          = </a:t>
            </a:r>
            <a:r>
              <a:rPr lang="en-US" altLang="zh-CN" sz="1800" dirty="0">
                <a:latin typeface="Comic Sans MS" panose="030F0702030302020204" pitchFamily="66" charset="0"/>
              </a:rPr>
              <a:t>unknown</a:t>
            </a:r>
            <a:br>
              <a:rPr lang="en-US" altLang="zh-CN" sz="1800" dirty="0">
                <a:latin typeface="Comic Sans MS" panose="030F0702030302020204" pitchFamily="66" charset="0"/>
              </a:rPr>
            </a:br>
            <a:r>
              <a:rPr lang="en-US" altLang="zh-CN" sz="1800" dirty="0">
                <a:latin typeface="Comic Sans MS" panose="030F0702030302020204" pitchFamily="66" charset="0"/>
              </a:rPr>
              <a:t>       (unknown or unknown)     = unknown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AND:</a:t>
            </a:r>
            <a:r>
              <a:rPr lang="en-US" altLang="zh-CN" sz="1800" dirty="0">
                <a:latin typeface="Comic Sans MS" panose="030F0702030302020204" pitchFamily="66" charset="0"/>
              </a:rPr>
              <a:t> (true and unknown</a:t>
            </a:r>
            <a:r>
              <a:rPr lang="en-US" altLang="zh-CN" sz="1800">
                <a:latin typeface="Comic Sans MS" panose="030F0702030302020204" pitchFamily="66" charset="0"/>
              </a:rPr>
              <a:t>)       = </a:t>
            </a:r>
            <a:r>
              <a:rPr lang="en-US" altLang="zh-CN" sz="1800" dirty="0">
                <a:latin typeface="Comic Sans MS" panose="030F0702030302020204" pitchFamily="66" charset="0"/>
              </a:rPr>
              <a:t>unknown,   </a:t>
            </a:r>
            <a:br>
              <a:rPr lang="en-US" altLang="zh-CN" sz="1800" dirty="0">
                <a:latin typeface="Comic Sans MS" panose="030F0702030302020204" pitchFamily="66" charset="0"/>
              </a:rPr>
            </a:br>
            <a:r>
              <a:rPr lang="en-US" altLang="zh-CN" sz="1800" dirty="0">
                <a:latin typeface="Comic Sans MS" panose="030F0702030302020204" pitchFamily="66" charset="0"/>
              </a:rPr>
              <a:t>         (false and unknown</a:t>
            </a:r>
            <a:r>
              <a:rPr lang="en-US" altLang="zh-CN" sz="1800">
                <a:latin typeface="Comic Sans MS" panose="030F0702030302020204" pitchFamily="66" charset="0"/>
              </a:rPr>
              <a:t>)      = </a:t>
            </a:r>
            <a:r>
              <a:rPr lang="en-US" altLang="zh-CN" sz="1800" dirty="0">
                <a:latin typeface="Comic Sans MS" panose="030F0702030302020204" pitchFamily="66" charset="0"/>
              </a:rPr>
              <a:t>false,</a:t>
            </a:r>
            <a:br>
              <a:rPr lang="en-US" altLang="zh-CN" sz="1800" dirty="0">
                <a:latin typeface="Comic Sans MS" panose="030F0702030302020204" pitchFamily="66" charset="0"/>
              </a:rPr>
            </a:br>
            <a:r>
              <a:rPr lang="en-US" altLang="zh-CN" sz="1800" dirty="0">
                <a:latin typeface="Comic Sans MS" panose="030F0702030302020204" pitchFamily="66" charset="0"/>
              </a:rPr>
              <a:t>         (unknown and unknown) = unknown</a:t>
            </a:r>
          </a:p>
          <a:p>
            <a:pPr lvl="1">
              <a:spcBef>
                <a:spcPts val="600"/>
              </a:spcBef>
            </a:pP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NOT:</a:t>
            </a:r>
            <a:r>
              <a:rPr lang="en-US" altLang="zh-CN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  (not unknown) = unknown</a:t>
            </a:r>
          </a:p>
          <a:p>
            <a:pPr lvl="1">
              <a:spcBef>
                <a:spcPts val="600"/>
              </a:spcBef>
            </a:pPr>
            <a:r>
              <a:rPr lang="en-US" altLang="zh-CN" sz="1800" dirty="0">
                <a:latin typeface="Comic Sans MS" panose="030F0702030302020204" pitchFamily="66" charset="0"/>
              </a:rPr>
              <a:t>In SQL “P is unknown” evaluates to true if predicate P evaluates to unknown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Result of select predicate is treated as false if it evaluates to unknown</a:t>
            </a:r>
          </a:p>
          <a:p>
            <a:pPr marL="0" indent="0">
              <a:spcBef>
                <a:spcPts val="600"/>
              </a:spcBef>
              <a:buNone/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797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741EC-CB1C-435C-ACC2-BBFBE426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Modification of the Database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A87BA-24E1-4014-8061-6EDAEA09E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Comic Sans MS" panose="030F0702030302020204" pitchFamily="66" charset="0"/>
              </a:rPr>
              <a:t>The content of the database may be modified using the following operations: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Deletion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Insertion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3333FF"/>
                </a:solidFill>
                <a:latin typeface="Comic Sans MS" panose="030F0702030302020204" pitchFamily="66" charset="0"/>
              </a:rPr>
              <a:t>Updating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mic Sans MS" panose="030F0702030302020204" pitchFamily="66" charset="0"/>
              </a:rPr>
              <a:t>All these operations are expressed using the 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assignment operation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6917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6BCB1-FB80-421E-A56E-B995C8F5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Deletion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0F8AF4-7BD0-438A-B7B8-6403A205C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699542"/>
                <a:ext cx="8784976" cy="380507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A delete request is expressed similarly to a query, except instead of displaying tuples to the user, the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selected tuples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are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removed from the database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Can only delete whole tuples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cannot delete values on particular attributes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A </a:t>
                </a:r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deletion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is expressed in relational algebra by: 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18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is a relation and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is a relational algebra query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60F8AF4-7BD0-438A-B7B8-6403A205C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699542"/>
                <a:ext cx="8784976" cy="3805070"/>
              </a:xfrm>
              <a:blipFill rotWithShape="1">
                <a:blip r:embed="rId2"/>
                <a:stretch>
                  <a:fillRect l="-971" r="-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339818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78BDB-3B5E-4ACA-AF4F-16C76D40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Deletion Examples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94BE8-C29E-4063-9A6B-1E78E77FE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Delete all account records in the </a:t>
            </a:r>
            <a:r>
              <a:rPr lang="en-US" altLang="zh-CN" sz="2000" dirty="0" err="1">
                <a:latin typeface="Comic Sans MS" panose="030F0702030302020204" pitchFamily="66" charset="0"/>
              </a:rPr>
              <a:t>Perryridge</a:t>
            </a:r>
            <a:r>
              <a:rPr lang="en-US" altLang="zh-CN" sz="2000" dirty="0">
                <a:latin typeface="Comic Sans MS" panose="030F0702030302020204" pitchFamily="66" charset="0"/>
              </a:rPr>
              <a:t> branch.</a:t>
            </a: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latin typeface="Comic Sans MS" panose="030F0702030302020204" pitchFamily="66" charset="0"/>
              </a:rPr>
              <a:t>Delete all loan records with amount in the range of 0 to 50</a:t>
            </a: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latin typeface="Comic Sans MS" panose="030F0702030302020204" pitchFamily="66" charset="0"/>
              </a:rPr>
              <a:t>Delete all accounts at branches located in Shanghai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BBC99ED7-D31E-445B-B48B-7CBBDBEB4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360" y="1203598"/>
            <a:ext cx="502733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account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 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account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– 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branch_name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= “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Perryridge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”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(account)</a:t>
            </a:r>
            <a:endParaRPr kumimoji="1" lang="en-US" altLang="zh-CN" sz="15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algn="ctr" defTabSz="685800" eaLnBrk="0" hangingPunct="0">
              <a:spcBef>
                <a:spcPct val="0"/>
              </a:spcBef>
            </a:pPr>
            <a:endParaRPr lang="en-US" altLang="zh-CN" sz="1500" b="1" dirty="0">
              <a:solidFill>
                <a:srgbClr val="000000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08FFA29-D613-4BEA-ACCD-A4036FB22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285" y="1929750"/>
            <a:ext cx="4011021" cy="322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loan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 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loan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– 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amount 0and amount  50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(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loan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</a:t>
            </a:r>
            <a:endParaRPr lang="en-US" altLang="zh-CN" sz="15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AD9A8C41-CFB1-4099-9C6A-29892A0D5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285" y="2692088"/>
            <a:ext cx="4754004" cy="156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r</a:t>
            </a:r>
            <a:r>
              <a:rPr kumimoji="1" lang="en-US" altLang="zh-CN" sz="15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1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 </a:t>
            </a:r>
            <a:r>
              <a:rPr kumimoji="1" lang="en-US" altLang="zh-CN" sz="15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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branch_city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= “Shanghai”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(</a:t>
            </a:r>
            <a:r>
              <a:rPr kumimoji="1" lang="en-US" altLang="zh-CN" sz="1500" b="1" i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account    branch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</a:t>
            </a:r>
          </a:p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r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2 </a:t>
            </a:r>
            <a:r>
              <a:rPr kumimoji="1" lang="en-US" altLang="zh-CN" sz="1500" b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 </a:t>
            </a:r>
            <a:r>
              <a:rPr kumimoji="1" lang="en-US" altLang="zh-CN" sz="1500" b="1" i="1" baseline="-2500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account_number, branch_name, balance</a:t>
            </a:r>
            <a:r>
              <a:rPr kumimoji="1" lang="en-US" altLang="zh-CN" sz="1500" b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( </a:t>
            </a:r>
            <a:r>
              <a:rPr kumimoji="1" lang="en-US" altLang="zh-CN" sz="1500" b="1" i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r</a:t>
            </a:r>
            <a:r>
              <a:rPr kumimoji="1" lang="en-US" altLang="zh-CN" sz="1500" b="1" baseline="-2500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1 </a:t>
            </a:r>
            <a:r>
              <a:rPr kumimoji="1" lang="en-US" altLang="zh-CN" sz="1500" b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</a:t>
            </a:r>
            <a:endParaRPr kumimoji="1" lang="en-US" altLang="zh-CN" sz="1500" b="1" dirty="0">
              <a:solidFill>
                <a:srgbClr val="00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r</a:t>
            </a:r>
            <a:r>
              <a:rPr kumimoji="1" lang="en-US" altLang="zh-CN" sz="15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3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 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customer_name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account_number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(</a:t>
            </a:r>
            <a:r>
              <a:rPr kumimoji="1" lang="en-US" altLang="zh-CN" sz="1500" b="1" i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r</a:t>
            </a:r>
            <a:r>
              <a:rPr kumimoji="1" lang="en-US" altLang="zh-CN" sz="1500" b="1" baseline="-2500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2</a:t>
            </a:r>
            <a:r>
              <a:rPr kumimoji="1" lang="en-US" altLang="zh-CN" sz="1500" b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   depositor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</a:t>
            </a:r>
          </a:p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i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account </a:t>
            </a:r>
            <a:r>
              <a:rPr kumimoji="1" lang="en-US" altLang="zh-CN" sz="1500" b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 account – </a:t>
            </a:r>
            <a:r>
              <a:rPr kumimoji="1" lang="en-US" altLang="zh-CN" sz="1500" b="1" i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r</a:t>
            </a:r>
            <a:r>
              <a:rPr kumimoji="1" lang="en-US" altLang="zh-CN" sz="1500" b="1" baseline="-250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2</a:t>
            </a:r>
            <a:endParaRPr kumimoji="1" lang="en-US" altLang="zh-CN" sz="1500" b="1" dirty="0">
              <a:solidFill>
                <a:srgbClr val="FF0000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i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depositor </a:t>
            </a:r>
            <a:r>
              <a:rPr kumimoji="1" lang="en-US" altLang="zh-CN" sz="1500" b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 depositor – </a:t>
            </a:r>
            <a:r>
              <a:rPr kumimoji="1" lang="en-US" altLang="zh-CN" sz="1500" b="1" i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r</a:t>
            </a:r>
            <a:r>
              <a:rPr kumimoji="1" lang="en-US" altLang="zh-CN" sz="1500" b="1" baseline="-250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3</a:t>
            </a:r>
            <a:endParaRPr lang="en-US" altLang="zh-CN" sz="1500" b="1" dirty="0">
              <a:solidFill>
                <a:srgbClr val="FF0000"/>
              </a:solidFill>
              <a:latin typeface="Comic Sans MS" pitchFamily="66" charset="0"/>
              <a:ea typeface="宋体" pitchFamily="2" charset="-122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678DA93-BB4A-4C74-8614-BE982299BE7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343703" y="2776974"/>
            <a:ext cx="152400" cy="160177"/>
          </a:xfrm>
          <a:prstGeom prst="flowChartCollate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1"/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FAB54C98-0E20-4A4E-B386-908D83E086C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315142" y="3396621"/>
            <a:ext cx="152400" cy="160177"/>
          </a:xfrm>
          <a:prstGeom prst="flowChartCollate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9539490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060E5-B545-4F2A-BBEA-04605D72E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Insertion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A58305-7990-4FEE-BCAA-CE2A8A179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7524" y="771550"/>
                <a:ext cx="8568952" cy="380507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To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insert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data into a relation, we either: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specify a tuple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 to be inserted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write a query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 whose result is a set of tuples to be inserted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In relational algebra, an </a:t>
                </a:r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insertion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is expressed by: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is a relation and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is a relational algebra expression.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The insertion of a single tuple is expressed by letting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be a 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Comic Sans MS" panose="030F0702030302020204" pitchFamily="66" charset="0"/>
                  </a:rPr>
                  <a:t>constant relation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containing one tuple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FA58305-7990-4FEE-BCAA-CE2A8A179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524" y="771550"/>
                <a:ext cx="8568952" cy="3805070"/>
              </a:xfrm>
              <a:blipFill rotWithShape="1"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101566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99C1D-FA62-4448-B00D-3003A9B6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Insertion Examples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62E8A-CEE0-44F6-8468-750C40074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Insert information in the database specifying that Smith has $1200 in account A_973 at the </a:t>
            </a:r>
            <a:r>
              <a:rPr lang="en-US" altLang="zh-CN" sz="2000" dirty="0" err="1">
                <a:latin typeface="Comic Sans MS" panose="030F0702030302020204" pitchFamily="66" charset="0"/>
              </a:rPr>
              <a:t>Perryridge</a:t>
            </a:r>
            <a:r>
              <a:rPr lang="en-US" altLang="zh-CN" sz="2000" dirty="0">
                <a:latin typeface="Comic Sans MS" panose="030F0702030302020204" pitchFamily="66" charset="0"/>
              </a:rPr>
              <a:t> branch.</a:t>
            </a: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latin typeface="Comic Sans MS" panose="030F0702030302020204" pitchFamily="66" charset="0"/>
              </a:rPr>
              <a:t>Provide as a gift for all loan customers in the </a:t>
            </a:r>
            <a:r>
              <a:rPr lang="en-US" altLang="zh-CN" sz="2000" dirty="0" err="1">
                <a:latin typeface="Comic Sans MS" panose="030F0702030302020204" pitchFamily="66" charset="0"/>
              </a:rPr>
              <a:t>Perryridge</a:t>
            </a:r>
            <a:r>
              <a:rPr lang="en-US" altLang="zh-CN" sz="2000" dirty="0">
                <a:latin typeface="Comic Sans MS" panose="030F0702030302020204" pitchFamily="66" charset="0"/>
              </a:rPr>
              <a:t> branch, a $200 savings account. Let the loan number serve as the account number for the new savings account.</a:t>
            </a:r>
          </a:p>
          <a:p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8A844E13-B536-4F14-B2F2-63D97E9AE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1563638"/>
            <a:ext cx="5253102" cy="63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i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account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 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account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  {(A_973, “</a:t>
            </a:r>
            <a:r>
              <a:rPr kumimoji="1" lang="en-US" altLang="zh-CN" sz="1500" b="1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Perryridge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”, 1200)}</a:t>
            </a:r>
          </a:p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depositor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 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depositor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  {(“Smith”, A_973)}</a:t>
            </a:r>
            <a:endParaRPr kumimoji="1" lang="en-US" altLang="zh-CN" sz="1500" b="1" i="1" dirty="0">
              <a:solidFill>
                <a:srgbClr val="00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4ECD86A5-62DB-45C8-9C11-400DD1250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139" y="3648076"/>
            <a:ext cx="4858788" cy="94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r</a:t>
            </a:r>
            <a:r>
              <a:rPr kumimoji="1" lang="en-US" altLang="zh-CN" sz="15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1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 (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branch_name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= “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Perryridge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” 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(borrower  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loan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))</a:t>
            </a:r>
          </a:p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i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account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 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account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 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loan_number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branch_name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kumimoji="1" lang="en-US" altLang="zh-CN" sz="1500" b="1" i="1" baseline="-250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200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(r</a:t>
            </a:r>
            <a:r>
              <a:rPr kumimoji="1" lang="en-US" altLang="zh-CN" sz="15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1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</a:t>
            </a:r>
          </a:p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depositor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 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depositor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 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customer_name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loan_number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(r</a:t>
            </a:r>
            <a:r>
              <a:rPr kumimoji="1" lang="en-US" altLang="zh-CN" sz="15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1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</a:t>
            </a:r>
            <a:endParaRPr kumimoji="1" lang="en-US" altLang="zh-CN" sz="1500" b="1" i="1" dirty="0">
              <a:solidFill>
                <a:srgbClr val="00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136B373B-1890-4AB2-9D35-9E4D6DD3F3E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847759" y="3719989"/>
            <a:ext cx="152400" cy="160177"/>
          </a:xfrm>
          <a:prstGeom prst="flowChartCollate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778859153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51560-EDE6-4B19-BA62-8F8AC116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Updating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27191D-2D39-430E-B0B1-BA7F9F52F0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89553"/>
                <a:ext cx="8424936" cy="3805070"/>
              </a:xfrm>
            </p:spPr>
            <p:txBody>
              <a:bodyPr/>
              <a:lstStyle/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A mechanism to change a value in a tuple without changing all other values in the tuple</a:t>
                </a:r>
              </a:p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Use the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generalized projection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operator to do this task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l-GR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sSub>
                          <m:sSubPr>
                            <m:ctrlPr>
                              <a:rPr lang="el-GR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lvl="1"/>
                <a:r>
                  <a:rPr lang="en-US" altLang="zh-CN" sz="1800" dirty="0">
                    <a:latin typeface="Comic Sans MS" panose="030F0702030302020204" pitchFamily="66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is either </a:t>
                </a:r>
              </a:p>
              <a:p>
                <a:pPr lvl="2"/>
                <a:r>
                  <a:rPr lang="en-US" altLang="zh-CN" dirty="0">
                    <a:latin typeface="Comic Sans MS" panose="030F0702030302020204" pitchFamily="66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b="1" dirty="0" err="1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th</a:t>
                </a:r>
                <a:r>
                  <a:rPr lang="en-US" altLang="zh-CN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attribute of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dirty="0">
                    <a:latin typeface="Comic Sans MS" panose="030F0702030302020204" pitchFamily="66" charset="0"/>
                  </a:rPr>
                  <a:t>, if the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 err="1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th</a:t>
                </a:r>
                <a:r>
                  <a:rPr lang="en-US" altLang="zh-CN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attribute is not updated, or</a:t>
                </a:r>
              </a:p>
              <a:p>
                <a:pPr lvl="2"/>
                <a:r>
                  <a:rPr lang="en-US" altLang="zh-CN" dirty="0">
                    <a:latin typeface="Comic Sans MS" panose="030F0702030302020204" pitchFamily="66" charset="0"/>
                  </a:rPr>
                  <a:t>if the attribute to be updated,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is an expression, involving only constants and the attributes of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dirty="0">
                    <a:latin typeface="Comic Sans MS" panose="030F0702030302020204" pitchFamily="66" charset="0"/>
                  </a:rPr>
                  <a:t>, which gives the new value for the attribute</a:t>
                </a:r>
              </a:p>
              <a:p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B27191D-2D39-430E-B0B1-BA7F9F52F0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89553"/>
                <a:ext cx="8424936" cy="3805070"/>
              </a:xfrm>
              <a:blipFill rotWithShape="1">
                <a:blip r:embed="rId2"/>
                <a:stretch>
                  <a:fillRect l="-1013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685407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91FE9-1205-41B3-B1F3-E19B291D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Update Examples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F8A78E-268C-4BFC-9021-FBC06434C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Make interest payments by increasing all balances by 5 percent.</a:t>
            </a: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pPr marL="457200" lvl="1" indent="0">
              <a:buNone/>
            </a:pPr>
            <a:r>
              <a:rPr lang="en-US" altLang="zh-CN" sz="1600" dirty="0">
                <a:latin typeface="Comic Sans MS" panose="030F0702030302020204" pitchFamily="66" charset="0"/>
              </a:rPr>
              <a:t>where AN, BN and BAL stand for </a:t>
            </a:r>
            <a:r>
              <a:rPr lang="en-US" altLang="zh-CN" sz="1600" i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account_number</a:t>
            </a:r>
            <a:r>
              <a:rPr lang="en-US" altLang="zh-CN" sz="1600" dirty="0">
                <a:latin typeface="Comic Sans MS" panose="030F0702030302020204" pitchFamily="66" charset="0"/>
              </a:rPr>
              <a:t>, </a:t>
            </a:r>
            <a:r>
              <a:rPr lang="en-US" altLang="zh-CN" sz="1600" i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branch_name</a:t>
            </a:r>
            <a:r>
              <a:rPr lang="en-US" altLang="zh-CN" sz="1600" dirty="0">
                <a:latin typeface="Comic Sans MS" panose="030F0702030302020204" pitchFamily="66" charset="0"/>
              </a:rPr>
              <a:t> and </a:t>
            </a:r>
            <a:r>
              <a:rPr lang="en-US" altLang="zh-CN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balance</a:t>
            </a:r>
            <a:r>
              <a:rPr lang="en-US" altLang="zh-CN" sz="1600" dirty="0">
                <a:latin typeface="Comic Sans MS" panose="030F0702030302020204" pitchFamily="66" charset="0"/>
              </a:rPr>
              <a:t>, respectively</a:t>
            </a:r>
          </a:p>
          <a:p>
            <a:pPr marL="0" indent="0">
              <a:buNone/>
            </a:pP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latin typeface="Comic Sans MS" panose="030F0702030302020204" pitchFamily="66" charset="0"/>
              </a:rPr>
              <a:t>Pay all accounts with balances over $10,000 6 percent interest and pay all others 5 percent </a:t>
            </a:r>
          </a:p>
          <a:p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0D6F4C31-B3DE-42C7-BFB9-5B233C821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131590"/>
            <a:ext cx="52113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6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account </a:t>
            </a:r>
            <a:r>
              <a:rPr kumimoji="1" lang="en-US" altLang="zh-CN" sz="16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  </a:t>
            </a:r>
            <a:r>
              <a:rPr kumimoji="1" lang="en-US" altLang="zh-CN" sz="16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AN, BN, BAL </a:t>
            </a:r>
            <a:r>
              <a:rPr kumimoji="1" lang="en-US" altLang="zh-CN" sz="16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* 1.05</a:t>
            </a:r>
            <a:r>
              <a:rPr kumimoji="1" lang="en-US" altLang="zh-CN" sz="16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kumimoji="1" lang="en-US" altLang="zh-CN" sz="16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</a:t>
            </a:r>
            <a:r>
              <a:rPr kumimoji="1" lang="en-US" altLang="zh-CN" sz="16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account</a:t>
            </a:r>
            <a:r>
              <a:rPr kumimoji="1" lang="en-US" altLang="zh-CN" sz="16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</a:t>
            </a:r>
            <a:endParaRPr kumimoji="1" lang="en-US" altLang="zh-CN" sz="1600" b="1" i="1" dirty="0">
              <a:solidFill>
                <a:srgbClr val="00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4EEBF241-1749-4C45-8793-16F53EEAD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850" y="3211111"/>
            <a:ext cx="64905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600" b="1" i="1" dirty="0">
                <a:solidFill>
                  <a:srgbClr val="00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kumimoji="1" lang="en-US" altLang="zh-CN" sz="16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account</a:t>
            </a:r>
            <a:r>
              <a:rPr kumimoji="1" lang="en-US" altLang="zh-CN" sz="16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  </a:t>
            </a:r>
            <a:r>
              <a:rPr kumimoji="1" lang="en-US" altLang="zh-CN" sz="16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AN, BN, BAL </a:t>
            </a:r>
            <a:r>
              <a:rPr kumimoji="1" lang="en-US" altLang="zh-CN" sz="16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* 1.06</a:t>
            </a:r>
            <a:r>
              <a:rPr kumimoji="1" lang="en-US" altLang="zh-CN" sz="16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kumimoji="1" lang="en-US" altLang="zh-CN" sz="16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( </a:t>
            </a:r>
            <a:r>
              <a:rPr kumimoji="1" lang="en-US" altLang="zh-CN" sz="16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BAL  10000 </a:t>
            </a:r>
            <a:r>
              <a:rPr kumimoji="1" lang="en-US" altLang="zh-CN" sz="16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(account</a:t>
            </a:r>
            <a:r>
              <a:rPr kumimoji="1" lang="en-US" altLang="zh-CN" sz="16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))</a:t>
            </a:r>
            <a:br>
              <a:rPr kumimoji="1" lang="en-US" altLang="zh-CN" sz="16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</a:br>
            <a:r>
              <a:rPr kumimoji="1" lang="en-US" altLang="zh-CN" sz="16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               </a:t>
            </a:r>
            <a:r>
              <a:rPr kumimoji="1" lang="en-US" altLang="zh-CN" sz="1600" b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</a:t>
            </a:r>
            <a:r>
              <a:rPr kumimoji="1" lang="en-US" altLang="zh-CN" sz="1600" b="1" i="1" baseline="-250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AN, BN, BAL * </a:t>
            </a:r>
            <a:r>
              <a:rPr kumimoji="1" lang="en-US" altLang="zh-CN" sz="1600" b="1" baseline="-250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1.05 </a:t>
            </a:r>
            <a:r>
              <a:rPr kumimoji="1" lang="en-US" altLang="zh-CN" sz="1600" b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(</a:t>
            </a:r>
            <a:r>
              <a:rPr kumimoji="1" lang="en-US" altLang="zh-CN" sz="1600" b="1" i="1" baseline="-25000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BAL  10000 </a:t>
            </a:r>
            <a:r>
              <a:rPr kumimoji="1" lang="en-US" altLang="zh-CN" sz="1600" b="1" i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(account))</a:t>
            </a:r>
          </a:p>
        </p:txBody>
      </p:sp>
    </p:spTree>
    <p:extLst>
      <p:ext uri="{BB962C8B-B14F-4D97-AF65-F5344CB8AC3E}">
        <p14:creationId xmlns:p14="http://schemas.microsoft.com/office/powerpoint/2010/main" val="57058702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4D199-CC55-4450-A663-3F06CF78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Updating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822E42-DCB4-45AA-B307-864A03DEC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89553"/>
                <a:ext cx="8712968" cy="380507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To select some tuples from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to update, we can use the following expression: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𝜫</m:t>
                          </m:r>
                        </m:e>
                        <m:sub>
                          <m:sSub>
                            <m:sSubPr>
                              <m:ctrlPr>
                                <a:rPr lang="el-GR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20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sz="1800" dirty="0">
                  <a:latin typeface="Comic Sans MS" panose="030F0702030302020204" pitchFamily="66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sz="1800" dirty="0"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denotes the selection condition that chooses which tuples to update</a:t>
                </a:r>
                <a:endParaRPr lang="zh-CN" altLang="en-US" sz="1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1822E42-DCB4-45AA-B307-864A03DEC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89553"/>
                <a:ext cx="8712968" cy="3805070"/>
              </a:xfrm>
              <a:blipFill rotWithShape="1">
                <a:blip r:embed="rId2"/>
                <a:stretch>
                  <a:fillRect l="-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602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Structure of Relational Database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91680" y="915566"/>
            <a:ext cx="5292329" cy="5405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17088" dir="2963922" algn="ctr" rotWithShape="0">
              <a:srgbClr val="808080">
                <a:alpha val="50000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Example of a Relation/Table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pic>
        <p:nvPicPr>
          <p:cNvPr id="7" name="Graphic 5">
            <a:extLst>
              <a:ext uri="{FF2B5EF4-FFF2-40B4-BE49-F238E27FC236}">
                <a16:creationId xmlns:a16="http://schemas.microsoft.com/office/drawing/2014/main" id="{B1E71BBA-5AD1-42D1-931B-89F6506BF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2197"/>
          <a:stretch/>
        </p:blipFill>
        <p:spPr>
          <a:xfrm>
            <a:off x="2123728" y="1563638"/>
            <a:ext cx="4391356" cy="34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313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B8DCC-BA89-4E75-9648-D3F4FEAB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Views</a:t>
            </a:r>
            <a:r>
              <a:rPr lang="zh-CN" altLang="en-US" dirty="0">
                <a:latin typeface="Comic Sans MS" panose="030F0702030302020204" pitchFamily="66" charset="0"/>
              </a:rPr>
              <a:t>（视图）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BC8D71-A750-40F8-AF4D-70B9352236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In some cases, it is not desirable for all users to see the entire logical model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Consider a person who needs to know a customer’s loan number but has no need to see the loan amount. This person should see a relation described, in the relational algebra, by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𝜫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𝒄𝒖𝒔𝒕𝒐𝒎𝒆𝒓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𝒏𝒂𝒎𝒆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𝒍𝒐𝒂𝒏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𝒏𝒖𝒎𝒃𝒆𝒓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𝒃𝒓𝒂𝒏𝒄𝒉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000" b="1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𝒏𝒂𝒎𝒆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𝒃𝒐𝒓𝒓𝒐𝒘𝒆𝒓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⋈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𝒍𝒐𝒂𝒏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Any relation that is not of the conceptual model but is made visible to a user as a “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virtual relation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” is called a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view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9BC8D71-A750-40F8-AF4D-70B935223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96" t="-1282" r="-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589108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2BD80-35BF-4F59-AAE4-31FEC6D4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View Definition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3149F-09DA-49AB-B3F7-0368D2A3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771550"/>
            <a:ext cx="8856984" cy="382307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A view is defined using the create view statement which has the form</a:t>
            </a:r>
          </a:p>
          <a:p>
            <a:pPr mar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2000" b="1" i="1" dirty="0">
                <a:solidFill>
                  <a:srgbClr val="FF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create view v as &lt; query expression &gt;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Once a view is defined, the </a:t>
            </a:r>
            <a:r>
              <a:rPr lang="en-US" altLang="zh-CN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view name </a:t>
            </a:r>
            <a:r>
              <a:rPr lang="en-US" altLang="zh-CN" sz="2000" dirty="0">
                <a:latin typeface="Comic Sans MS" panose="030F0702030302020204" pitchFamily="66" charset="0"/>
              </a:rPr>
              <a:t>can be used to refer to the </a:t>
            </a:r>
            <a:r>
              <a:rPr lang="en-US" altLang="zh-CN" sz="2000" b="1" dirty="0">
                <a:solidFill>
                  <a:srgbClr val="3333FF"/>
                </a:solidFill>
                <a:latin typeface="Comic Sans MS" panose="030F0702030302020204" pitchFamily="66" charset="0"/>
              </a:rPr>
              <a:t>virtual relation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latin typeface="Comic Sans MS" panose="030F0702030302020204" pitchFamily="66" charset="0"/>
              </a:rPr>
              <a:t>that the view generates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View definition is not the same as creating a new relation by evaluating the query expression 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1600" dirty="0">
                <a:latin typeface="Comic Sans MS" panose="030F0702030302020204" pitchFamily="66" charset="0"/>
              </a:rPr>
              <a:t>Rather, </a:t>
            </a:r>
            <a:r>
              <a:rPr lang="en-US" altLang="zh-CN" sz="1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 view definition </a:t>
            </a:r>
            <a:r>
              <a:rPr lang="en-US" altLang="zh-CN" sz="1600" dirty="0">
                <a:latin typeface="Comic Sans MS" panose="030F0702030302020204" pitchFamily="66" charset="0"/>
              </a:rPr>
              <a:t>causes </a:t>
            </a:r>
            <a:r>
              <a:rPr lang="en-US" altLang="zh-CN" sz="1600" b="1" dirty="0">
                <a:solidFill>
                  <a:srgbClr val="3333FF"/>
                </a:solidFill>
                <a:latin typeface="Comic Sans MS" panose="030F0702030302020204" pitchFamily="66" charset="0"/>
              </a:rPr>
              <a:t>the saving of an expression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1600" dirty="0">
                <a:latin typeface="Comic Sans MS" panose="030F0702030302020204" pitchFamily="66" charset="0"/>
              </a:rPr>
              <a:t>the expression is substituted into queries using the view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90890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1D6F2-206E-4EE6-990A-531E1A58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View Examples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66F7C3-8F17-428E-ACE8-F1621B4A6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Consider the view (named </a:t>
            </a:r>
            <a:r>
              <a:rPr lang="en-US" altLang="zh-CN" sz="2000" i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all_customer</a:t>
            </a:r>
            <a:r>
              <a:rPr lang="en-US" altLang="zh-CN" sz="2000" dirty="0">
                <a:latin typeface="Comic Sans MS" panose="030F0702030302020204" pitchFamily="66" charset="0"/>
              </a:rPr>
              <a:t>) consisting of branches and their customers</a:t>
            </a: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000" dirty="0">
                <a:latin typeface="Comic Sans MS" panose="030F0702030302020204" pitchFamily="66" charset="0"/>
              </a:rPr>
              <a:t>We can find all customers of the </a:t>
            </a:r>
            <a:r>
              <a:rPr lang="en-US" altLang="zh-CN" sz="2000" dirty="0" err="1">
                <a:latin typeface="Comic Sans MS" panose="030F0702030302020204" pitchFamily="66" charset="0"/>
              </a:rPr>
              <a:t>Perryridge</a:t>
            </a:r>
            <a:r>
              <a:rPr lang="en-US" altLang="zh-CN" sz="2000" dirty="0">
                <a:latin typeface="Comic Sans MS" panose="030F0702030302020204" pitchFamily="66" charset="0"/>
              </a:rPr>
              <a:t> branch by writing:</a:t>
            </a:r>
          </a:p>
          <a:p>
            <a:endParaRPr lang="en-US" altLang="zh-CN" sz="2000" dirty="0">
              <a:latin typeface="Comic Sans MS" panose="030F0702030302020204" pitchFamily="66" charset="0"/>
            </a:endParaRP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E753B6A1-F69A-482B-B447-23531F3EC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8" y="1491630"/>
            <a:ext cx="5495996" cy="94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create </a:t>
            </a:r>
            <a:r>
              <a:rPr kumimoji="1" lang="en-US" altLang="zh-CN" sz="1500" b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view </a:t>
            </a:r>
            <a:r>
              <a:rPr kumimoji="1" lang="en-US" altLang="zh-CN" sz="1500" b="1" i="1" dirty="0" err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all_customer</a:t>
            </a:r>
            <a:r>
              <a:rPr kumimoji="1" lang="en-US" altLang="zh-CN" sz="1500" b="1" i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as</a:t>
            </a:r>
          </a:p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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branch_name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customer_name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(depositor    account)</a:t>
            </a:r>
          </a:p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      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branch_name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customer_name</a:t>
            </a:r>
            <a:r>
              <a:rPr kumimoji="1" lang="en-US" altLang="zh-CN" sz="15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borrower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   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loan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</a:t>
            </a:r>
            <a:endParaRPr kumimoji="1" lang="en-US" altLang="zh-CN" sz="1500" b="1" i="1" dirty="0">
              <a:solidFill>
                <a:srgbClr val="00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A3F06D6A-1D12-44AB-A37E-9ABD2BEB7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3193740"/>
            <a:ext cx="5220161" cy="32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 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customer_name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 (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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branch_name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kumimoji="1" lang="en-US" altLang="zh-CN" sz="15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= “</a:t>
            </a:r>
            <a:r>
              <a:rPr kumimoji="1" lang="en-US" altLang="zh-CN" sz="1500" b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Perryridge</a:t>
            </a:r>
            <a:r>
              <a:rPr kumimoji="1" lang="en-US" altLang="zh-CN" sz="15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”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</a:t>
            </a:r>
            <a:r>
              <a:rPr kumimoji="1" lang="en-US" altLang="zh-CN" sz="1500" b="1" i="1" dirty="0" err="1">
                <a:solidFill>
                  <a:srgbClr val="FF0000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all_customer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))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	</a:t>
            </a:r>
            <a:endParaRPr kumimoji="1" lang="en-US" altLang="zh-CN" sz="1500" b="1" i="1" dirty="0">
              <a:solidFill>
                <a:srgbClr val="00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3D961B91-74BA-4BEE-9BAC-856A78A7D65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295969" y="1884814"/>
            <a:ext cx="152400" cy="160177"/>
          </a:xfrm>
          <a:prstGeom prst="flowChartCollate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1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7A053DE-9476-47EB-B2DF-1F365DCCBD3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016049" y="2207821"/>
            <a:ext cx="152400" cy="160177"/>
          </a:xfrm>
          <a:prstGeom prst="flowChartCollate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649157312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091DF-D887-4FEC-9193-2D3E3804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Updates Through View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16E398-5747-40B1-BC8F-ABB28A1B5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0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Must be translated to modifications of the actual relations</a:t>
                </a:r>
              </a:p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Consider the person who needs to see all loan data in the loan relation except amount. The view given to the person, </a:t>
                </a:r>
                <a:r>
                  <a:rPr lang="en-US" altLang="zh-CN" sz="2000" i="1" dirty="0" err="1">
                    <a:solidFill>
                      <a:srgbClr val="C00000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branch_loan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, is defined as: </a:t>
                </a:r>
              </a:p>
              <a:p>
                <a:pPr marL="0" indent="0">
                  <a:buNone/>
                </a:pPr>
                <a:r>
                  <a:rPr lang="en-US" altLang="zh-CN" sz="20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create view </a:t>
                </a:r>
                <a:r>
                  <a:rPr lang="en-US" altLang="zh-CN" sz="2000" b="1" i="1" dirty="0" err="1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branch_loan</a:t>
                </a:r>
                <a: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𝒃𝒓𝒂𝒏𝒄𝒉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𝒏𝒂𝒎𝒆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𝒍𝒐𝒂𝒏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𝒏𝒖𝒎𝒃𝒆𝒓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𝒍𝒐𝒂𝒏</m:t>
                    </m:r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Since we allow a view name to appear wherever a relation name is allowed, the person may write: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𝒃𝒓𝒂𝒏𝒄𝒉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𝒍𝒐𝒂𝒏</m:t>
                      </m:r>
                      <m:r>
                        <a:rPr lang="en-US" altLang="zh-CN" sz="2000" b="1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𝒃𝒓𝒂𝒏𝒄𝒉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𝒍𝒐𝒂𝒏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∪{(</m:t>
                      </m:r>
                      <m:r>
                        <m:rPr>
                          <m:nor/>
                        </m:rPr>
                        <a:rPr lang="en-US" altLang="zh-CN" sz="2000" b="1" i="0" smtClean="0">
                          <a:solidFill>
                            <a:srgbClr val="3333FF"/>
                          </a:solidFill>
                          <a:latin typeface="Comic Sans MS" panose="030F0702030302020204" pitchFamily="66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CN" sz="2000" b="1" i="0" smtClean="0">
                          <a:solidFill>
                            <a:srgbClr val="3333FF"/>
                          </a:solidFill>
                          <a:latin typeface="Comic Sans MS" panose="030F0702030302020204" pitchFamily="66" charset="0"/>
                          <a:ea typeface="Cambria Math" panose="02040503050406030204" pitchFamily="18" charset="0"/>
                        </a:rPr>
                        <m:t>Perryridge</m:t>
                      </m:r>
                      <m:r>
                        <m:rPr>
                          <m:nor/>
                        </m:rPr>
                        <a:rPr lang="en-US" altLang="zh-CN" sz="2000" b="1" i="0" smtClean="0">
                          <a:solidFill>
                            <a:srgbClr val="3333FF"/>
                          </a:solidFill>
                          <a:latin typeface="Comic Sans MS" panose="030F0702030302020204" pitchFamily="66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An insertion into relation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loan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requires a value for amount. The insertion can be handled by either.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rejecting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 the insertion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inserting a tuple (L_37, “</a:t>
                </a:r>
                <a:r>
                  <a:rPr lang="en-US" altLang="zh-CN" sz="1800" dirty="0" err="1">
                    <a:latin typeface="Comic Sans MS" panose="030F0702030302020204" pitchFamily="66" charset="0"/>
                  </a:rPr>
                  <a:t>Perryridge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”,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null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)</a:t>
                </a:r>
              </a:p>
              <a:p>
                <a:pPr marL="0" indent="0">
                  <a:buNone/>
                </a:pPr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616E398-5747-40B1-BC8F-ABB28A1B5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96" t="-2083" r="-213" b="-11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486021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C631E-2C4D-457C-B400-09E15F70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Updates Through Views (Cont.)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0D0663-3696-483F-B574-CFDE7A7CD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Some updates through views are impossible to translate into database relation updates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𝒄𝒓𝒆𝒂𝒕𝒆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𝒗𝒊𝒆𝒘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𝒂𝒔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dirty="0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𝒃𝒓𝒂𝒏𝒄𝒉</m:t>
                          </m:r>
                          <m:r>
                            <a:rPr lang="en-US" altLang="zh-CN" sz="2000" b="1" i="1" dirty="0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000" b="1" i="1" dirty="0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𝒏𝒂𝒎𝒆</m:t>
                          </m:r>
                          <m:r>
                            <a:rPr lang="en-US" altLang="zh-CN" sz="2000" b="1" i="1" dirty="0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="</m:t>
                          </m:r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𝑷𝒆𝒓𝒓𝒚𝒓𝒊𝒅𝒈𝒆</m:t>
                          </m:r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sub>
                      </m:sSub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𝒂𝒄𝒄𝒐𝒖𝒏𝒕</m:t>
                      </m:r>
                      <m:r>
                        <a:rPr lang="en-US" altLang="zh-CN" sz="2000" b="1" i="1" dirty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∪(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2000" b="1" i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CN" sz="2000" b="1" i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  <a:ea typeface="Cambria Math" panose="02040503050406030204" pitchFamily="18" charset="0"/>
                        </a:rPr>
                        <m:t>Downtown</m:t>
                      </m:r>
                      <m:r>
                        <m:rPr>
                          <m:nor/>
                        </m:rPr>
                        <a:rPr lang="en-US" altLang="zh-CN" sz="2000" b="1" i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  <m:r>
                        <a:rPr lang="en-US" altLang="zh-CN" sz="20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Others cannot be </a:t>
                </a:r>
                <a:r>
                  <a:rPr lang="en-US" altLang="zh-CN" sz="2000">
                    <a:latin typeface="Comic Sans MS" panose="030F0702030302020204" pitchFamily="66" charset="0"/>
                  </a:rPr>
                  <a:t>translated uniquely</a:t>
                </a:r>
              </a:p>
              <a:p>
                <a:pPr>
                  <a:spcBef>
                    <a:spcPts val="600"/>
                  </a:spcBef>
                </a:pPr>
                <a:endParaRPr lang="en-US" altLang="zh-CN" sz="2000">
                  <a:latin typeface="Comic Sans MS" panose="030F0702030302020204" pitchFamily="66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CN" sz="2000">
                  <a:latin typeface="Comic Sans MS" panose="030F0702030302020204" pitchFamily="66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𝒂𝒍𝒍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𝒄𝒖𝒔𝒕𝒐𝒎𝒆𝒓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𝒂𝒍𝒍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𝒄𝒖𝒔𝒕𝒐𝒎𝒆𝒓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∪{(</m:t>
                      </m:r>
                      <m:r>
                        <m:rPr>
                          <m:nor/>
                        </m:rPr>
                        <a:rPr lang="en-US" altLang="zh-CN" sz="2000" b="1" i="0" smtClean="0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  <a:ea typeface="Cambria Math" panose="02040503050406030204" pitchFamily="18" charset="0"/>
                        </a:rPr>
                        <m:t>Perryridge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,"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𝑱𝒐𝒉𝒏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")}</m:t>
                      </m:r>
                    </m:oMath>
                  </m:oMathPara>
                </a14:m>
                <a:endParaRPr lang="en-US" altLang="zh-CN" sz="2000" b="1" dirty="0">
                  <a:latin typeface="Comic Sans MS" panose="030F0702030302020204" pitchFamily="66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altLang="zh-CN" sz="1600" dirty="0">
                    <a:latin typeface="Comic Sans MS" panose="030F0702030302020204" pitchFamily="66" charset="0"/>
                  </a:rPr>
                  <a:t>Have to choose loan or account, and create a new loan/account number</a:t>
                </a:r>
              </a:p>
              <a:p>
                <a:pPr>
                  <a:spcBef>
                    <a:spcPts val="600"/>
                  </a:spcBef>
                </a:pPr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70D0663-3696-483F-B574-CFDE7A7CD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96" t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8">
            <a:extLst>
              <a:ext uri="{FF2B5EF4-FFF2-40B4-BE49-F238E27FC236}">
                <a16:creationId xmlns:a16="http://schemas.microsoft.com/office/drawing/2014/main" id="{E753B6A1-F69A-482B-B447-23531F3EC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8" y="2489299"/>
            <a:ext cx="5495996" cy="94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create </a:t>
            </a:r>
            <a:r>
              <a:rPr kumimoji="1" lang="en-US" altLang="zh-CN" sz="1500" b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view </a:t>
            </a:r>
            <a:r>
              <a:rPr kumimoji="1" lang="en-US" altLang="zh-CN" sz="1500" b="1" i="1" dirty="0" err="1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all_customer</a:t>
            </a:r>
            <a:r>
              <a:rPr kumimoji="1" lang="en-US" altLang="zh-CN" sz="1500" b="1" i="1" dirty="0">
                <a:solidFill>
                  <a:srgbClr val="FF0000"/>
                </a:solidFill>
                <a:latin typeface="Comic Sans MS" pitchFamily="66" charset="0"/>
                <a:ea typeface="宋体" pitchFamily="2" charset="-122"/>
              </a:rPr>
              <a:t>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</a:rPr>
              <a:t>as</a:t>
            </a:r>
          </a:p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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branch_name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customer_name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(depositor    account)</a:t>
            </a:r>
          </a:p>
          <a:p>
            <a:pPr defTabSz="685800" eaLnBrk="0" hangingPunct="0">
              <a:spcBef>
                <a:spcPct val="35000"/>
              </a:spcBef>
              <a:buClr>
                <a:srgbClr val="000000"/>
              </a:buClr>
              <a:buSzPct val="90000"/>
            </a:pP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      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branch_name</a:t>
            </a:r>
            <a:r>
              <a:rPr kumimoji="1" lang="en-US" altLang="zh-CN" sz="1500" b="1" i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, </a:t>
            </a:r>
            <a:r>
              <a:rPr kumimoji="1" lang="en-US" altLang="zh-CN" sz="1500" b="1" i="1" baseline="-25000" dirty="0" err="1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customer_name</a:t>
            </a:r>
            <a:r>
              <a:rPr kumimoji="1" lang="en-US" altLang="zh-CN" sz="1500" b="1" baseline="-25000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(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borrower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    </a:t>
            </a:r>
            <a:r>
              <a:rPr kumimoji="1" lang="en-US" altLang="zh-CN" sz="1500" b="1" i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loan</a:t>
            </a:r>
            <a:r>
              <a:rPr kumimoji="1" lang="en-US" altLang="zh-CN" sz="1500" b="1" dirty="0">
                <a:solidFill>
                  <a:srgbClr val="0000FF"/>
                </a:solidFill>
                <a:latin typeface="Comic Sans MS" pitchFamily="66" charset="0"/>
                <a:ea typeface="宋体" pitchFamily="2" charset="-122"/>
                <a:sym typeface="Symbol" pitchFamily="18" charset="2"/>
              </a:rPr>
              <a:t>)</a:t>
            </a:r>
            <a:endParaRPr kumimoji="1" lang="en-US" altLang="zh-CN" sz="1500" b="1" i="1" dirty="0">
              <a:solidFill>
                <a:srgbClr val="0000FF"/>
              </a:solidFill>
              <a:latin typeface="Comic Sans MS" pitchFamily="66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3D961B91-74BA-4BEE-9BAC-856A78A7D65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295969" y="2919517"/>
            <a:ext cx="152400" cy="160177"/>
          </a:xfrm>
          <a:prstGeom prst="flowChartCollate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1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3D961B91-74BA-4BEE-9BAC-856A78A7D65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999887" y="3207549"/>
            <a:ext cx="152400" cy="160177"/>
          </a:xfrm>
          <a:prstGeom prst="flowChartCollate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786166355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98B56-5791-4AF3-B90C-E45ED0D5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Views Defined Using Other Views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F129B21-8C32-49F4-B1CE-5D3A71D6F6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699542"/>
                <a:ext cx="8424936" cy="389508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One view may be used to define another view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A view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is said to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depend directly (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直接依赖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)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on a view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is used in the expression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A view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is said to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depend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（依赖）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on view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if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depends directly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or there is a path of dependencies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A view relation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is said to be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recursive (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递归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)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if it depends on itself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F129B21-8C32-49F4-B1CE-5D3A71D6F6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699542"/>
                <a:ext cx="8424936" cy="3895081"/>
              </a:xfrm>
              <a:blipFill rotWithShape="1">
                <a:blip r:embed="rId2"/>
                <a:stretch>
                  <a:fillRect l="-1013" b="-3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27014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13AD9-71AE-470D-BFD2-EFB90AA9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View Expansion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D271C-01D1-4048-9E28-724CD8DCA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89553"/>
                <a:ext cx="8784976" cy="3805070"/>
              </a:xfrm>
            </p:spPr>
            <p:txBody>
              <a:bodyPr/>
              <a:lstStyle/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A way to define the meaning of views defined in terms of other views</a:t>
                </a:r>
              </a:p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Let 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be defined by an expression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omic Sans MS" panose="030F0702030302020204" pitchFamily="66" charset="0"/>
                  </a:rPr>
                  <a:t> that may itself contain uses of view relations</a:t>
                </a:r>
              </a:p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View expansion of an expression repeats the following replacement step:</a:t>
                </a:r>
              </a:p>
              <a:p>
                <a:pPr marL="0" indent="0">
                  <a:buNone/>
                </a:pPr>
                <a:r>
                  <a:rPr lang="en-US" altLang="zh-CN" sz="2000" i="1" dirty="0">
                    <a:solidFill>
                      <a:srgbClr val="C00000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repeat</a:t>
                </a:r>
                <a:b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</a:br>
                <a: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	Find any view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b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</a:br>
                <a: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	Replace the view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by the expression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</a:t>
                </a:r>
                <a:b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</a:br>
                <a:r>
                  <a:rPr lang="en-US" altLang="zh-CN" sz="2000" b="1" i="1" dirty="0">
                    <a:solidFill>
                      <a:srgbClr val="3333FF"/>
                    </a:solidFill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     until no more view relations are present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000" b="1" i="1" dirty="0">
                  <a:solidFill>
                    <a:srgbClr val="C00000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Comic Sans MS" panose="030F0702030302020204" pitchFamily="66" charset="0"/>
                  </a:rPr>
                  <a:t>As long as the view definitions are not recursive, this loop will terminate</a:t>
                </a:r>
              </a:p>
              <a:p>
                <a:endParaRPr lang="zh-CN" alt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5CD271C-01D1-4048-9E28-724CD8DCA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89553"/>
                <a:ext cx="8784976" cy="3805070"/>
              </a:xfrm>
              <a:blipFill rotWithShape="1">
                <a:blip r:embed="rId2"/>
                <a:stretch>
                  <a:fillRect l="-972" t="-2083" r="-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98924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7A000-09A9-4624-B3C7-B5BA48F4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Homework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BB4F3-ACF4-4D56-9A5C-3A85D0C02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Exercises</a:t>
            </a: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2.1, 2.6, 2.7, 2.8, 2.15 (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选做其中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题</a:t>
            </a:r>
            <a:r>
              <a:rPr lang="en-US" altLang="zh-CN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latin typeface="Comic Sans MS" panose="030F0702030302020204" pitchFamily="66" charset="0"/>
              </a:rPr>
              <a:t>Submission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latin typeface="Comic Sans MS" panose="030F0702030302020204" pitchFamily="66" charset="0"/>
              </a:rPr>
              <a:t>Canvas</a:t>
            </a:r>
            <a:r>
              <a:rPr lang="zh-CN" altLang="en-US" sz="1800" dirty="0">
                <a:latin typeface="Comic Sans MS" panose="030F0702030302020204" pitchFamily="66" charset="0"/>
              </a:rPr>
              <a:t>上提交，上传单个</a:t>
            </a:r>
            <a:r>
              <a:rPr lang="en-US" altLang="zh-CN" sz="1800" dirty="0">
                <a:latin typeface="Comic Sans MS" panose="030F0702030302020204" pitchFamily="66" charset="0"/>
              </a:rPr>
              <a:t>PDF</a:t>
            </a:r>
            <a:r>
              <a:rPr lang="zh-CN" altLang="en-US" sz="1800" dirty="0">
                <a:latin typeface="Comic Sans MS" panose="030F0702030302020204" pitchFamily="66" charset="0"/>
              </a:rPr>
              <a:t>文件</a:t>
            </a:r>
            <a:endParaRPr lang="en-US" altLang="zh-CN" sz="1800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solidFill>
                  <a:srgbClr val="FF0000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Deadline: Sep 30, 2023</a:t>
            </a:r>
            <a:endParaRPr lang="en-US" altLang="zh-CN" sz="1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endParaRPr lang="en-US" altLang="zh-CN" sz="18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685890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1995686"/>
            <a:ext cx="7386416" cy="519113"/>
          </a:xfrm>
        </p:spPr>
        <p:txBody>
          <a:bodyPr/>
          <a:lstStyle/>
          <a:p>
            <a:r>
              <a:rPr lang="en-US" altLang="zh-CN" sz="3600" dirty="0">
                <a:latin typeface="Comic Sans MS" pitchFamily="66" charset="0"/>
                <a:ea typeface="宋体" pitchFamily="2" charset="-122"/>
              </a:rPr>
              <a:t>End of Lecture 2</a:t>
            </a:r>
            <a:endParaRPr lang="zh-CN" altLang="en-US" sz="36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0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AB89E-2D26-4C74-A0BE-6E93B97B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Basic Structure of a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E0A217-5479-4367-BD9D-B9F1AA547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Given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a relation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1800" dirty="0">
                    <a:latin typeface="Comic Sans MS" panose="030F0702030302020204" pitchFamily="66" charset="0"/>
                  </a:rPr>
                  <a:t> is a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i.e., a set of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n-tuples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) </a:t>
                </a:r>
                <a:r>
                  <a:rPr lang="en-US" altLang="zh-CN" sz="1800" dirty="0">
                    <a:latin typeface="Comic Sans MS" panose="030F0702030302020204" pitchFamily="66" charset="0"/>
                  </a:rPr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Comic Sans MS" panose="030F0702030302020204" pitchFamily="66" charset="0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altLang="zh-CN" sz="1800" dirty="0">
                  <a:latin typeface="Comic Sans MS" panose="030F0702030302020204" pitchFamily="66" charset="0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E.g., if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2000" dirty="0">
                    <a:latin typeface="Comic Sans MS" panose="030F0702030302020204" pitchFamily="66" charset="0"/>
                  </a:rPr>
                  <a:t>	</a:t>
                </a:r>
                <a:r>
                  <a:rPr lang="en-US" altLang="zh-CN" sz="1600" i="1" dirty="0" err="1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customer_name</a:t>
                </a:r>
                <a:r>
                  <a:rPr lang="en-US" altLang="zh-CN" sz="16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 = {Jones, Smith, Curry, Lindsay}</a:t>
                </a:r>
                <a:br>
                  <a:rPr lang="en-US" altLang="zh-CN" sz="16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</a:br>
                <a:r>
                  <a:rPr lang="en-US" altLang="zh-CN" sz="16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1600" i="1" dirty="0" err="1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customer_street</a:t>
                </a:r>
                <a:r>
                  <a:rPr lang="en-US" altLang="zh-CN" sz="16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 = {Main, North, Park}</a:t>
                </a:r>
                <a:br>
                  <a:rPr lang="en-US" altLang="zh-CN" sz="16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</a:br>
                <a:r>
                  <a:rPr lang="en-US" altLang="zh-CN" sz="16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1600" i="1" dirty="0" err="1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customer_city</a:t>
                </a:r>
                <a:r>
                  <a:rPr lang="en-US" altLang="zh-CN" sz="16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    = {Harrison, Rye, Pittsfield}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     then</a:t>
                </a:r>
                <a:r>
                  <a:rPr lang="en-US" altLang="zh-CN" sz="2000" dirty="0">
                    <a:latin typeface="Comic Sans MS" panose="030F0702030302020204" pitchFamily="66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16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        r = {(Jones, Main, Harrison), (Smith, North, Rye),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1600" i="1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                (Curry, North, Rye), (Lindsay, Park, Pittsfield)}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     is a relation over </a:t>
                </a:r>
                <a:r>
                  <a:rPr lang="en-US" altLang="zh-CN" sz="1800" b="1" dirty="0" err="1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customer_name</a:t>
                </a: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x </a:t>
                </a:r>
                <a:r>
                  <a:rPr lang="en-US" altLang="zh-CN" sz="1800" b="1" dirty="0" err="1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customer_street</a:t>
                </a:r>
                <a:r>
                  <a:rPr lang="en-US" altLang="zh-CN" sz="1800" b="1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altLang="zh-CN" sz="1800" dirty="0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x </a:t>
                </a:r>
                <a:r>
                  <a:rPr lang="en-US" altLang="zh-CN" sz="1800" b="1" dirty="0" err="1">
                    <a:solidFill>
                      <a:srgbClr val="3333FF"/>
                    </a:solidFill>
                    <a:latin typeface="Comic Sans MS" panose="030F0702030302020204" pitchFamily="66" charset="0"/>
                  </a:rPr>
                  <a:t>customer_city</a:t>
                </a:r>
                <a:endParaRPr lang="en-US" altLang="zh-CN" sz="1800" b="1" dirty="0">
                  <a:solidFill>
                    <a:srgbClr val="3333FF"/>
                  </a:solidFill>
                  <a:latin typeface="Comic Sans MS" panose="030F0702030302020204" pitchFamily="66" charset="0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altLang="zh-CN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7E0A217-5479-4367-BD9D-B9F1AA547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82" t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1907704" y="1491630"/>
            <a:ext cx="2306638" cy="461962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400">
                <a:solidFill>
                  <a:srgbClr val="FF0000"/>
                </a:solidFill>
                <a:latin typeface="Comic Sans MS" pitchFamily="66" charset="0"/>
              </a:rPr>
              <a:t>n-tuples: n</a:t>
            </a:r>
            <a:r>
              <a:rPr lang="zh-CN" altLang="en-US" sz="2400" b="1">
                <a:solidFill>
                  <a:srgbClr val="FF0000"/>
                </a:solidFill>
                <a:latin typeface="Comic Sans MS" pitchFamily="66" charset="0"/>
              </a:rPr>
              <a:t>元组</a:t>
            </a:r>
          </a:p>
        </p:txBody>
      </p:sp>
    </p:spTree>
    <p:extLst>
      <p:ext uri="{BB962C8B-B14F-4D97-AF65-F5344CB8AC3E}">
        <p14:creationId xmlns:p14="http://schemas.microsoft.com/office/powerpoint/2010/main" val="25000774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">
      <a:majorFont>
        <a:latin typeface="Calibri"/>
        <a:ea typeface="黑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>
          <a:solidFill>
            <a:srgbClr val="FF0000"/>
          </a:solidFill>
          <a:prstDash val="sysDash"/>
          <a:round/>
        </a:ln>
      </a:spPr>
      <a:bodyPr anchor="ctr"/>
      <a:lstStyle>
        <a:defPPr>
          <a:defRPr/>
        </a:defPPr>
      </a:lstStyle>
    </a:sp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第1章 绪论.potx" id="{A4F0AC33-72D4-4097-837F-93641403082A}" vid="{4062CE69-8121-4E25-9D20-76EC1D6FDB85}"/>
    </a:ext>
  </a:extLst>
</a:theme>
</file>

<file path=ppt/theme/theme3.xml><?xml version="1.0" encoding="utf-8"?>
<a:theme xmlns:a="http://schemas.openxmlformats.org/drawingml/2006/main" name="Office-te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e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22901</TotalTime>
  <Words>6449</Words>
  <Application>Microsoft Office PowerPoint</Application>
  <PresentationFormat>全屏显示(16:9)</PresentationFormat>
  <Paragraphs>1152</Paragraphs>
  <Slides>88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102" baseType="lpstr">
      <vt:lpstr>Helvetica Neue</vt:lpstr>
      <vt:lpstr>Monotype Sorts</vt:lpstr>
      <vt:lpstr>微软雅黑</vt:lpstr>
      <vt:lpstr>Arial</vt:lpstr>
      <vt:lpstr>Calibri</vt:lpstr>
      <vt:lpstr>Cambria Math</vt:lpstr>
      <vt:lpstr>Comic Sans MS</vt:lpstr>
      <vt:lpstr>Helvetica</vt:lpstr>
      <vt:lpstr>Lucida Sans Unicode</vt:lpstr>
      <vt:lpstr>Times New Roman</vt:lpstr>
      <vt:lpstr>Trebuchet MS</vt:lpstr>
      <vt:lpstr>Wingdings</vt:lpstr>
      <vt:lpstr>默认设计模板</vt:lpstr>
      <vt:lpstr>2_Office 主题</vt:lpstr>
      <vt:lpstr>PowerPoint 演示文稿</vt:lpstr>
      <vt:lpstr>Outline of the Course </vt:lpstr>
      <vt:lpstr>University Database</vt:lpstr>
      <vt:lpstr>University Database</vt:lpstr>
      <vt:lpstr>E-R Diagram for a Banking Enterprise</vt:lpstr>
      <vt:lpstr>The Banking Schema</vt:lpstr>
      <vt:lpstr>Outline</vt:lpstr>
      <vt:lpstr>Structure of Relational Database </vt:lpstr>
      <vt:lpstr>Basic Structure of a Relation</vt:lpstr>
      <vt:lpstr>Attribute(属性)</vt:lpstr>
      <vt:lpstr>Relation Schema (关系模式)</vt:lpstr>
      <vt:lpstr>Relation Instance (关系实例)</vt:lpstr>
      <vt:lpstr>Relations are Unordered</vt:lpstr>
      <vt:lpstr>Outline</vt:lpstr>
      <vt:lpstr>Database Schema </vt:lpstr>
      <vt:lpstr>PowerPoint 演示文稿</vt:lpstr>
      <vt:lpstr>PowerPoint 演示文稿</vt:lpstr>
      <vt:lpstr>Outline</vt:lpstr>
      <vt:lpstr>Keys (码、键) </vt:lpstr>
      <vt:lpstr>Keys (Cont.) </vt:lpstr>
      <vt:lpstr>Outline</vt:lpstr>
      <vt:lpstr>Schema Diagrams </vt:lpstr>
      <vt:lpstr>PowerPoint 演示文稿</vt:lpstr>
      <vt:lpstr>PowerPoint 演示文稿</vt:lpstr>
      <vt:lpstr>Outline</vt:lpstr>
      <vt:lpstr>Relational Query Languages</vt:lpstr>
      <vt:lpstr>Outline</vt:lpstr>
      <vt:lpstr>Relational Algebra </vt:lpstr>
      <vt:lpstr>Select Operation</vt:lpstr>
      <vt:lpstr>Select Operation (Cont.)</vt:lpstr>
      <vt:lpstr>Select Operation (Cont.)</vt:lpstr>
      <vt:lpstr>Project Operation</vt:lpstr>
      <vt:lpstr>Project Operation (Cont.)</vt:lpstr>
      <vt:lpstr>Union Operation</vt:lpstr>
      <vt:lpstr>Set Difference Operation</vt:lpstr>
      <vt:lpstr>Set Difference Operation (Cont.)</vt:lpstr>
      <vt:lpstr>Cartesian Product Operation</vt:lpstr>
      <vt:lpstr>PowerPoint 演示文稿</vt:lpstr>
      <vt:lpstr>Cartesian Product Operation (Cont.)</vt:lpstr>
      <vt:lpstr>Composition of Operations</vt:lpstr>
      <vt:lpstr>Rename Operation (更名运算)</vt:lpstr>
      <vt:lpstr>Notes about Relational Languages</vt:lpstr>
      <vt:lpstr>Schema for Following Examples</vt:lpstr>
      <vt:lpstr>Example Queries (1)</vt:lpstr>
      <vt:lpstr>Example Queries (2)</vt:lpstr>
      <vt:lpstr>Example Queries (3)</vt:lpstr>
      <vt:lpstr>Example Queries (4)</vt:lpstr>
      <vt:lpstr>Example Queries (5)</vt:lpstr>
      <vt:lpstr>Relational Expressions</vt:lpstr>
      <vt:lpstr>Additional Operations</vt:lpstr>
      <vt:lpstr>Set Intersection Operation</vt:lpstr>
      <vt:lpstr>Set Intersection Operation (Cont.)</vt:lpstr>
      <vt:lpstr>Natural Join Operation</vt:lpstr>
      <vt:lpstr>Natural Join Operation – Example</vt:lpstr>
      <vt:lpstr>Natural Join Operation(cont.)</vt:lpstr>
      <vt:lpstr>Join Operation – Example</vt:lpstr>
      <vt:lpstr>Outer Join</vt:lpstr>
      <vt:lpstr>Outer Join – Example</vt:lpstr>
      <vt:lpstr>Division Operation</vt:lpstr>
      <vt:lpstr>Division Operation – Example</vt:lpstr>
      <vt:lpstr>Division Operation (Cont.)</vt:lpstr>
      <vt:lpstr>Assignment Operation</vt:lpstr>
      <vt:lpstr>Example Queries (6)</vt:lpstr>
      <vt:lpstr>Example Queries (7)</vt:lpstr>
      <vt:lpstr>Extended Relational Algebra Operations</vt:lpstr>
      <vt:lpstr>Generalized Projection</vt:lpstr>
      <vt:lpstr>Aggregate Functions and Operations</vt:lpstr>
      <vt:lpstr>Aggregate Operation – Example</vt:lpstr>
      <vt:lpstr>Aggregate Functions (Cont.)</vt:lpstr>
      <vt:lpstr>Null Values</vt:lpstr>
      <vt:lpstr>Null Values</vt:lpstr>
      <vt:lpstr>Modification of the Database</vt:lpstr>
      <vt:lpstr>Deletion</vt:lpstr>
      <vt:lpstr>Deletion Examples</vt:lpstr>
      <vt:lpstr>Insertion</vt:lpstr>
      <vt:lpstr>Insertion Examples</vt:lpstr>
      <vt:lpstr>Updating</vt:lpstr>
      <vt:lpstr>Update Examples</vt:lpstr>
      <vt:lpstr>Updating</vt:lpstr>
      <vt:lpstr>Views（视图）</vt:lpstr>
      <vt:lpstr>View Definition</vt:lpstr>
      <vt:lpstr>View Examples</vt:lpstr>
      <vt:lpstr>Updates Through View</vt:lpstr>
      <vt:lpstr>Updates Through Views (Cont.)</vt:lpstr>
      <vt:lpstr>Views Defined Using Other Views</vt:lpstr>
      <vt:lpstr>View Expansion</vt:lpstr>
      <vt:lpstr>Homework</vt:lpstr>
      <vt:lpstr>End of Lecture 2</vt:lpstr>
    </vt:vector>
  </TitlesOfParts>
  <Company>Global Intelligence Alliance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Creating System Analysis</dc:title>
  <dc:creator>Jessie Wang</dc:creator>
  <cp:lastModifiedBy>周 关珺</cp:lastModifiedBy>
  <cp:revision>1816</cp:revision>
  <dcterms:created xsi:type="dcterms:W3CDTF">2007-09-26T12:04:45Z</dcterms:created>
  <dcterms:modified xsi:type="dcterms:W3CDTF">2023-09-20T01:43:37Z</dcterms:modified>
</cp:coreProperties>
</file>